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D13B548-8EA6-49FC-BF43-2D8E296B0A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79DE01A-D320-4BEC-BDE7-ABF6675B6BC2}" type="datetimeFigureOut">
              <a:rPr lang="ru-RU" smtClean="0"/>
              <a:pPr/>
              <a:t>27.04.2017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543800" cy="259397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Проектная работа по теме:</a:t>
            </a:r>
            <a:br>
              <a:rPr lang="ru-RU" sz="3600" dirty="0" smtClean="0"/>
            </a:br>
            <a:r>
              <a:rPr lang="ru-RU" sz="3600" dirty="0" smtClean="0"/>
              <a:t>позиционные системы счисления.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5085184"/>
            <a:ext cx="2771800" cy="1107504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Выполнила:</a:t>
            </a:r>
          </a:p>
          <a:p>
            <a:pPr algn="l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Ученица 10 класса А</a:t>
            </a:r>
          </a:p>
          <a:p>
            <a:pPr algn="l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МБОУ «Лицей №174»</a:t>
            </a:r>
          </a:p>
          <a:p>
            <a:pPr algn="l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Собко Кристина</a:t>
            </a:r>
          </a:p>
          <a:p>
            <a:pPr algn="l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Под руководством: </a:t>
            </a:r>
          </a:p>
          <a:p>
            <a:pPr algn="l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Снегиревой Вилены 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Сафовны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8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b="1" i="1" dirty="0" smtClean="0"/>
              <a:t>Алфавит состоит из трех  цифр 0, 1, 2, 3, 4, 5, 6, 7.</a:t>
            </a:r>
          </a:p>
          <a:p>
            <a:pPr>
              <a:buNone/>
            </a:pPr>
            <a:r>
              <a:rPr lang="ru-RU" sz="1800" dirty="0" smtClean="0"/>
              <a:t>Позиционная целочисленная система счисления с основанием 8. </a:t>
            </a:r>
          </a:p>
          <a:p>
            <a:pPr>
              <a:buNone/>
            </a:pPr>
            <a:r>
              <a:rPr lang="ru-RU" sz="1800" dirty="0" smtClean="0"/>
              <a:t>Восьмеричная система чаще всего используется в областях, связанных с цифровыми устройствами.</a:t>
            </a:r>
            <a:endParaRPr lang="ru-RU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980728"/>
            <a:ext cx="781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+mj-lt"/>
              </a:rPr>
              <a:t>Восьмеричная система:</a:t>
            </a:r>
            <a:endParaRPr lang="ru-RU" sz="2400" u="sng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374" y="3645024"/>
            <a:ext cx="6502699" cy="24430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1800" b="1" i="1" dirty="0" smtClean="0"/>
              <a:t>Алфавит состоит из цифр 0, 1, 2, 3, 4, 5, 6, 7, 8, 9 и букв </a:t>
            </a:r>
            <a:r>
              <a:rPr lang="en-US" sz="1800" b="1" i="1" dirty="0" smtClean="0"/>
              <a:t>A</a:t>
            </a:r>
            <a:r>
              <a:rPr lang="ru-RU" sz="1800" b="1" i="1" dirty="0" smtClean="0"/>
              <a:t>, </a:t>
            </a:r>
            <a:r>
              <a:rPr lang="en-US" sz="1800" b="1" i="1" dirty="0" smtClean="0"/>
              <a:t>B</a:t>
            </a:r>
            <a:r>
              <a:rPr lang="ru-RU" sz="1800" b="1" i="1" dirty="0" smtClean="0"/>
              <a:t>, </a:t>
            </a:r>
            <a:r>
              <a:rPr lang="en-US" sz="1800" b="1" i="1" dirty="0" smtClean="0"/>
              <a:t>C</a:t>
            </a:r>
            <a:r>
              <a:rPr lang="ru-RU" sz="1800" b="1" i="1" dirty="0" smtClean="0"/>
              <a:t>, </a:t>
            </a:r>
            <a:r>
              <a:rPr lang="en-US" sz="1800" b="1" i="1" dirty="0" smtClean="0"/>
              <a:t>D</a:t>
            </a:r>
            <a:r>
              <a:rPr lang="ru-RU" sz="1800" b="1" i="1" dirty="0" smtClean="0"/>
              <a:t>, </a:t>
            </a:r>
            <a:r>
              <a:rPr lang="en-US" sz="1800" b="1" i="1" dirty="0" smtClean="0"/>
              <a:t>E</a:t>
            </a:r>
            <a:r>
              <a:rPr lang="ru-RU" sz="1800" b="1" i="1" dirty="0" smtClean="0"/>
              <a:t>, </a:t>
            </a:r>
            <a:r>
              <a:rPr lang="en-US" sz="1800" b="1" i="1" dirty="0" smtClean="0"/>
              <a:t>F</a:t>
            </a:r>
            <a:endParaRPr lang="ru-RU" sz="1800" b="1" i="1" dirty="0" smtClean="0"/>
          </a:p>
          <a:p>
            <a:pPr lvl="0">
              <a:buNone/>
            </a:pPr>
            <a:r>
              <a:rPr lang="ru-RU" sz="1800" dirty="0" smtClean="0"/>
              <a:t>Позиционная система счисления по целочисленному основанию 16. </a:t>
            </a:r>
          </a:p>
          <a:p>
            <a:pPr lvl="0">
              <a:buNone/>
            </a:pPr>
            <a:r>
              <a:rPr lang="ru-RU" sz="1800" dirty="0" smtClean="0"/>
              <a:t>Буквы A, B, C, D, E, F имеют значения 10</a:t>
            </a:r>
            <a:r>
              <a:rPr lang="ru-RU" sz="1800" baseline="-25000" dirty="0" smtClean="0"/>
              <a:t>10</a:t>
            </a:r>
            <a:r>
              <a:rPr lang="ru-RU" sz="1800" dirty="0" smtClean="0"/>
              <a:t>, 11</a:t>
            </a:r>
            <a:r>
              <a:rPr lang="ru-RU" sz="1800" baseline="-25000" dirty="0" smtClean="0"/>
              <a:t>10</a:t>
            </a:r>
            <a:r>
              <a:rPr lang="ru-RU" sz="1800" dirty="0" smtClean="0"/>
              <a:t>, 12</a:t>
            </a:r>
            <a:r>
              <a:rPr lang="ru-RU" sz="1800" baseline="-25000" dirty="0" smtClean="0"/>
              <a:t>10</a:t>
            </a:r>
            <a:r>
              <a:rPr lang="ru-RU" sz="1800" dirty="0" smtClean="0"/>
              <a:t>, 13</a:t>
            </a:r>
            <a:r>
              <a:rPr lang="ru-RU" sz="1800" baseline="-25000" dirty="0" smtClean="0"/>
              <a:t>10</a:t>
            </a:r>
            <a:r>
              <a:rPr lang="ru-RU" sz="1800" dirty="0" smtClean="0"/>
              <a:t>, 14</a:t>
            </a:r>
            <a:r>
              <a:rPr lang="ru-RU" sz="1800" baseline="-25000" dirty="0" smtClean="0"/>
              <a:t>10</a:t>
            </a:r>
            <a:r>
              <a:rPr lang="ru-RU" sz="1800" dirty="0" smtClean="0"/>
              <a:t>, 15</a:t>
            </a:r>
            <a:r>
              <a:rPr lang="ru-RU" sz="1800" baseline="-25000" dirty="0" smtClean="0"/>
              <a:t>10</a:t>
            </a:r>
            <a:r>
              <a:rPr lang="ru-RU" sz="1800" dirty="0" smtClean="0"/>
              <a:t> соответственно.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980728"/>
            <a:ext cx="781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+mj-lt"/>
              </a:rPr>
              <a:t>Шестнадцатеричная система:</a:t>
            </a:r>
            <a:endParaRPr lang="ru-RU" sz="2400" u="sng" dirty="0"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" t="5193" r="4566" b="3917"/>
          <a:stretch/>
        </p:blipFill>
        <p:spPr>
          <a:xfrm>
            <a:off x="3275856" y="3140968"/>
            <a:ext cx="4392488" cy="32028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992888" cy="1143000"/>
          </a:xfrm>
        </p:spPr>
        <p:txBody>
          <a:bodyPr/>
          <a:lstStyle/>
          <a:p>
            <a:r>
              <a:rPr lang="ru-RU" sz="3200" b="1" dirty="0" smtClean="0"/>
              <a:t>Операции систем счисления</a:t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Сложение</a:t>
            </a:r>
          </a:p>
          <a:p>
            <a:r>
              <a:rPr lang="ru-RU" sz="2400" dirty="0" smtClean="0"/>
              <a:t>Вычитание </a:t>
            </a:r>
          </a:p>
          <a:p>
            <a:r>
              <a:rPr lang="ru-RU" sz="2400" dirty="0" smtClean="0"/>
              <a:t>Умножение </a:t>
            </a:r>
          </a:p>
          <a:p>
            <a:r>
              <a:rPr lang="ru-RU" sz="2400" dirty="0" smtClean="0"/>
              <a:t>Деление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1800" dirty="0" smtClean="0"/>
              <a:t>Расскажу  только о некоторых операция. Вычитание и умножение.</a:t>
            </a:r>
            <a:endParaRPr lang="ru-RU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388424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Вычтем единицу из чисел 10</a:t>
            </a:r>
            <a:r>
              <a:rPr lang="ru-RU" baseline="-25000" dirty="0" smtClean="0"/>
              <a:t>2</a:t>
            </a:r>
            <a:r>
              <a:rPr lang="ru-RU" dirty="0" smtClean="0"/>
              <a:t>, 10</a:t>
            </a:r>
            <a:r>
              <a:rPr lang="ru-RU" baseline="-25000" dirty="0" smtClean="0"/>
              <a:t>8</a:t>
            </a:r>
            <a:r>
              <a:rPr lang="ru-RU" dirty="0" smtClean="0"/>
              <a:t> и 10</a:t>
            </a:r>
            <a:r>
              <a:rPr lang="ru-RU" baseline="-25000" dirty="0" smtClean="0"/>
              <a:t>1</a:t>
            </a:r>
          </a:p>
          <a:p>
            <a:pPr>
              <a:buNone/>
            </a:pPr>
            <a:r>
              <a:rPr lang="ru-RU" b="1" dirty="0" smtClean="0"/>
              <a:t>     Двоичная: 10</a:t>
            </a:r>
            <a:r>
              <a:rPr lang="ru-RU" b="1" baseline="-25000" dirty="0" smtClean="0"/>
              <a:t>2</a:t>
            </a:r>
            <a:r>
              <a:rPr lang="ru-RU" b="1" dirty="0" smtClean="0"/>
              <a:t>-1</a:t>
            </a:r>
            <a:r>
              <a:rPr lang="ru-RU" b="1" baseline="-25000" dirty="0" smtClean="0"/>
              <a:t>2                                            </a:t>
            </a:r>
            <a:r>
              <a:rPr lang="ru-RU" b="1" dirty="0" smtClean="0"/>
              <a:t>Восьмеричная:10</a:t>
            </a:r>
            <a:r>
              <a:rPr lang="ru-RU" b="1" baseline="-25000" dirty="0" smtClean="0"/>
              <a:t>8</a:t>
            </a:r>
            <a:r>
              <a:rPr lang="ru-RU" b="1" dirty="0" smtClean="0"/>
              <a:t>-1</a:t>
            </a:r>
            <a:r>
              <a:rPr lang="ru-RU" b="1" baseline="-25000" dirty="0" smtClean="0"/>
              <a:t>8                </a:t>
            </a:r>
          </a:p>
          <a:p>
            <a:pPr>
              <a:buNone/>
            </a:pPr>
            <a:endParaRPr lang="ru-RU" b="1" baseline="-25000" dirty="0" smtClean="0"/>
          </a:p>
          <a:p>
            <a:pPr>
              <a:buNone/>
            </a:pPr>
            <a:endParaRPr lang="ru-RU" b="1" baseline="-25000" dirty="0" smtClean="0"/>
          </a:p>
          <a:p>
            <a:pPr>
              <a:buNone/>
            </a:pPr>
            <a:endParaRPr lang="ru-RU" b="1" baseline="-25000" dirty="0" smtClean="0"/>
          </a:p>
          <a:p>
            <a:pPr>
              <a:buNone/>
            </a:pPr>
            <a:endParaRPr lang="ru-RU" b="1" baseline="-25000" dirty="0" smtClean="0"/>
          </a:p>
          <a:p>
            <a:pPr>
              <a:buNone/>
            </a:pPr>
            <a:endParaRPr lang="ru-RU" b="1" baseline="-25000" dirty="0" smtClean="0"/>
          </a:p>
          <a:p>
            <a:pPr>
              <a:buNone/>
            </a:pPr>
            <a:r>
              <a:rPr lang="ru-RU" b="1" dirty="0" smtClean="0"/>
              <a:t>                             </a:t>
            </a:r>
          </a:p>
          <a:p>
            <a:pPr>
              <a:buNone/>
            </a:pPr>
            <a:r>
              <a:rPr lang="ru-RU" b="1" dirty="0" smtClean="0"/>
              <a:t>                               Шестнадцатеричная: 10</a:t>
            </a:r>
            <a:r>
              <a:rPr lang="ru-RU" b="1" baseline="-25000" dirty="0" smtClean="0"/>
              <a:t>16</a:t>
            </a:r>
            <a:r>
              <a:rPr lang="ru-RU" b="1" dirty="0" smtClean="0"/>
              <a:t>-1</a:t>
            </a:r>
            <a:r>
              <a:rPr lang="ru-RU" b="1" baseline="-25000" dirty="0" smtClean="0"/>
              <a:t>16</a:t>
            </a:r>
            <a:r>
              <a:rPr lang="ru-RU" dirty="0" smtClean="0"/>
              <a:t>     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98072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u="sng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7936" y="113312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u="sng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0872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+mj-lt"/>
              </a:rPr>
              <a:t>Вычитание:</a:t>
            </a:r>
            <a:endParaRPr lang="ru-RU" sz="2400" u="sng" dirty="0">
              <a:latin typeface="+mj-lt"/>
            </a:endParaRPr>
          </a:p>
        </p:txBody>
      </p:sp>
      <p:pic>
        <p:nvPicPr>
          <p:cNvPr id="7" name="Рисунок 6" descr="http://numeral-system.do.am/img/arifm_d/0027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62" b="4656"/>
          <a:stretch>
            <a:fillRect/>
          </a:stretch>
        </p:blipFill>
        <p:spPr bwMode="auto">
          <a:xfrm>
            <a:off x="1547664" y="2636912"/>
            <a:ext cx="5328592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numeral-system.do.am/img/arifm_d/0027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07"/>
          <a:stretch>
            <a:fillRect/>
          </a:stretch>
        </p:blipFill>
        <p:spPr bwMode="auto">
          <a:xfrm>
            <a:off x="1763688" y="4941168"/>
            <a:ext cx="3168352" cy="1368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49880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Можно использовать алгоритм обычного перемножения в столбик, но при этом результаты перемножения и сложения однозначных чисел необходимо заимствовать из соответствующей рассматриваемой таблицы системы.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98072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u="sng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90872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+mj-lt"/>
              </a:rPr>
              <a:t>Умножение:</a:t>
            </a:r>
            <a:endParaRPr lang="ru-RU" sz="2400" u="sng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92494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Двоичная система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55976" y="29249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Восьмеричная система</a:t>
            </a:r>
            <a:endParaRPr lang="ru-RU" b="1" dirty="0"/>
          </a:p>
        </p:txBody>
      </p:sp>
      <p:pic>
        <p:nvPicPr>
          <p:cNvPr id="11" name="Рисунок 10" descr="http://numeral-system.do.am/img/arifm_d/0034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45024"/>
            <a:ext cx="4903440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numeral-system.do.am/img/arifm_d/0035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26897"/>
            <a:ext cx="4835862" cy="3231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681664" cy="508918"/>
          </a:xfrm>
        </p:spPr>
        <p:txBody>
          <a:bodyPr/>
          <a:lstStyle/>
          <a:p>
            <a:r>
              <a:rPr lang="ru-RU" sz="2800" dirty="0" smtClean="0"/>
              <a:t>Пример: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388424" cy="4800600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Перемножим числа 5 и 6.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r>
              <a:rPr lang="ru-RU" b="1" dirty="0" smtClean="0"/>
              <a:t>Двоичная: 101</a:t>
            </a:r>
            <a:r>
              <a:rPr lang="ru-RU" b="1" baseline="-25000" dirty="0" smtClean="0"/>
              <a:t>2</a:t>
            </a:r>
            <a:r>
              <a:rPr lang="ru-RU" b="1" dirty="0" smtClean="0"/>
              <a:t>*110</a:t>
            </a:r>
            <a:r>
              <a:rPr lang="ru-RU" b="1" baseline="-25000" dirty="0" smtClean="0"/>
              <a:t>2                                                 </a:t>
            </a:r>
            <a:r>
              <a:rPr lang="ru-RU" b="1" dirty="0" smtClean="0"/>
              <a:t>Восьмеричная: 5</a:t>
            </a:r>
            <a:r>
              <a:rPr lang="ru-RU" b="1" baseline="-25000" dirty="0" smtClean="0"/>
              <a:t>8</a:t>
            </a:r>
            <a:r>
              <a:rPr lang="ru-RU" b="1" dirty="0" smtClean="0"/>
              <a:t>*6</a:t>
            </a:r>
            <a:r>
              <a:rPr lang="ru-RU" b="1" baseline="-25000" dirty="0" smtClean="0"/>
              <a:t>8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numeral-system.do.am/img/arifm_d/0037.gif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4"/>
          <a:stretch/>
        </p:blipFill>
        <p:spPr bwMode="auto">
          <a:xfrm>
            <a:off x="899592" y="3140968"/>
            <a:ext cx="5760640" cy="1512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28228"/>
            <a:ext cx="84604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5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 = 30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11110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36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Проверка.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Преобразуем полученные произведения к десятичному виду: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11110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+ 2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+ 2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+ 2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30;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36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38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+ 68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30.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Перевод систем счисления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064896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Основные правила перевода.</a:t>
            </a:r>
          </a:p>
          <a:p>
            <a:pPr>
              <a:buNone/>
            </a:pPr>
            <a:r>
              <a:rPr lang="ru-RU" dirty="0" smtClean="0"/>
              <a:t>1. Для перевода двоичного числа в десятичное необходимо его записать в виде многочлена, состоящего из произведений цифр числа и соответствующей степени числа 2, и вычислить по правилам десятичной арифметики:</a:t>
            </a:r>
            <a:endParaRPr lang="ru-RU" dirty="0"/>
          </a:p>
        </p:txBody>
      </p:sp>
      <p:pic>
        <p:nvPicPr>
          <p:cNvPr id="4" name="Рисунок 3" descr="http://inf.e-alekseev.ru/extra/formula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501008"/>
            <a:ext cx="479335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4149080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Но я считаю, что удобнее всего пользоваться таблицей:</a:t>
            </a:r>
            <a:endParaRPr lang="ru-RU" sz="2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80" y="4797152"/>
          <a:ext cx="7272806" cy="1800200"/>
        </p:xfrm>
        <a:graphic>
          <a:graphicData uri="http://schemas.openxmlformats.org/drawingml/2006/table">
            <a:tbl>
              <a:tblPr/>
              <a:tblGrid>
                <a:gridCol w="10648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9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9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49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495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495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49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772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7772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7772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7772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6733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900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(степень)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256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1024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7649" name="Рисунок 2" descr="http://inf.e-alekseev.ru/extra/ris1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949280"/>
            <a:ext cx="366041" cy="3819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Число 11101000</a:t>
            </a:r>
            <a:r>
              <a:rPr lang="ru-RU" baseline="-25000" dirty="0" smtClean="0"/>
              <a:t>2</a:t>
            </a:r>
            <a:r>
              <a:rPr lang="ru-RU" dirty="0" smtClean="0"/>
              <a:t> перевести в десятичную систему счисления.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908720"/>
            <a:ext cx="7681664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Пример:</a:t>
            </a:r>
            <a:endParaRPr kumimoji="0" lang="ru-RU" sz="28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http://inf.e-alekseev.ru/extra/formula5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92896"/>
            <a:ext cx="7097759" cy="50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772816"/>
          <a:ext cx="7848871" cy="1800200"/>
        </p:xfrm>
        <a:graphic>
          <a:graphicData uri="http://schemas.openxmlformats.org/drawingml/2006/table">
            <a:tbl>
              <a:tblPr/>
              <a:tblGrid>
                <a:gridCol w="12546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34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34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34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34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343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2086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562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9001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(степень)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4096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32768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262144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5725" marR="85725" marT="85725" marB="857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95536" y="908720"/>
            <a:ext cx="7681664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Перевод восьмеричного в десятичное </a:t>
            </a:r>
            <a:endParaRPr kumimoji="0" lang="ru-RU" sz="28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3" name="Рисунок 6" descr="http://inf.e-alekseev.ru/extra/ris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924943"/>
            <a:ext cx="288032" cy="35661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67544" y="3807713"/>
            <a:ext cx="776328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Число 75013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перевести в десятичную систему счисления.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inf.e-alekseev.ru/extra/formula7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581128"/>
            <a:ext cx="648072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Работая над проектом, я просмотрела множество литературы, узнала много нового и интересного.  </a:t>
            </a:r>
          </a:p>
          <a:p>
            <a:pPr>
              <a:buNone/>
            </a:pPr>
            <a:r>
              <a:rPr lang="ru-RU" sz="1800" dirty="0" smtClean="0"/>
              <a:t>Передо мной стояли следующие задачи: </a:t>
            </a:r>
          </a:p>
          <a:p>
            <a:pPr marL="571500" indent="-457200">
              <a:buFont typeface="+mj-lt"/>
              <a:buAutoNum type="arabicPeriod"/>
            </a:pPr>
            <a:r>
              <a:rPr lang="ru-RU" sz="1800" dirty="0" smtClean="0"/>
              <a:t>Изучить позиционные системы счисления. </a:t>
            </a:r>
          </a:p>
          <a:p>
            <a:pPr marL="571500" indent="-457200">
              <a:buFont typeface="+mj-lt"/>
              <a:buAutoNum type="arabicPeriod"/>
            </a:pPr>
            <a:r>
              <a:rPr lang="ru-RU" sz="1800" dirty="0" smtClean="0"/>
              <a:t>Где и для чего используются позиционные системы счисления. </a:t>
            </a:r>
          </a:p>
          <a:p>
            <a:pPr marL="571500" indent="-457200">
              <a:buFont typeface="+mj-lt"/>
              <a:buAutoNum type="arabicPeriod"/>
            </a:pPr>
            <a:r>
              <a:rPr lang="ru-RU" sz="1800" dirty="0" smtClean="0"/>
              <a:t>Как выполнять действия в позиционных системах.</a:t>
            </a:r>
          </a:p>
          <a:p>
            <a:pPr>
              <a:buNone/>
            </a:pPr>
            <a:r>
              <a:rPr lang="ru-RU" sz="1800" dirty="0" smtClean="0"/>
              <a:t>Я изучила разные системы счисления, что в дальнейшем мне поможет решать разные задачи с позиционными системами счисления. Я узнала для чего используются позиционные системы и на каких предприятиях. Узнала, как выполняются действия с этими системами счисления</a:t>
            </a:r>
          </a:p>
          <a:p>
            <a:pPr>
              <a:buNone/>
            </a:pPr>
            <a:r>
              <a:rPr lang="ru-RU" sz="1800" dirty="0" smtClean="0"/>
              <a:t>Завершив работу над проектом, я выполнила основные моменты, достигла цели и, более того, освоила систему углубления знаний за счёт детального изучения узкой специализации науки. 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70810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400" dirty="0"/>
              <a:t>Введение</a:t>
            </a:r>
          </a:p>
          <a:p>
            <a:pPr marL="114300" indent="0">
              <a:buNone/>
            </a:pPr>
            <a:r>
              <a:rPr lang="ru-RU" sz="2400" dirty="0"/>
              <a:t> </a:t>
            </a:r>
          </a:p>
          <a:p>
            <a:pPr marL="114300" indent="0">
              <a:buNone/>
            </a:pPr>
            <a:r>
              <a:rPr lang="ru-RU" sz="2400" dirty="0"/>
              <a:t>Актуальность: многие задачи строятся на основе систем счисления, которые мы используем сейчас и в дальнейшем.</a:t>
            </a:r>
          </a:p>
          <a:p>
            <a:pPr marL="114300" indent="0">
              <a:buNone/>
            </a:pPr>
            <a:r>
              <a:rPr lang="ru-RU" sz="2400" dirty="0"/>
              <a:t>Проблема:  нехватка знаний для решения задач с позиционными системами счисления. </a:t>
            </a:r>
          </a:p>
          <a:p>
            <a:pPr marL="114300" indent="0">
              <a:buNone/>
            </a:pPr>
            <a:r>
              <a:rPr lang="ru-RU" sz="2400" dirty="0"/>
              <a:t>Объект: Системы счисления</a:t>
            </a:r>
          </a:p>
          <a:p>
            <a:pPr marL="114300" indent="0">
              <a:buNone/>
            </a:pPr>
            <a:r>
              <a:rPr lang="ru-RU" sz="2400" dirty="0"/>
              <a:t>Предмет: позиционные системы счисления</a:t>
            </a:r>
          </a:p>
          <a:p>
            <a:pPr marL="11430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456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7620000" cy="5564088"/>
          </a:xfrm>
        </p:spPr>
        <p:txBody>
          <a:bodyPr/>
          <a:lstStyle/>
          <a:p>
            <a:pPr marL="114300" indent="0">
              <a:buNone/>
            </a:pPr>
            <a:r>
              <a:rPr lang="ru-RU" sz="2400" dirty="0"/>
              <a:t>Цель:  научиться решать задачи с использованием позиционных систем счисления.</a:t>
            </a:r>
          </a:p>
          <a:p>
            <a:pPr marL="114300" indent="0">
              <a:buNone/>
            </a:pPr>
            <a:r>
              <a:rPr lang="ru-RU" sz="2400" dirty="0"/>
              <a:t>Задачи:   </a:t>
            </a:r>
          </a:p>
          <a:p>
            <a:pPr marL="114300" indent="0">
              <a:buNone/>
            </a:pPr>
            <a:r>
              <a:rPr lang="ru-RU" sz="2400" dirty="0"/>
              <a:t>1.	Изучить позиционные системы счисления.</a:t>
            </a:r>
          </a:p>
          <a:p>
            <a:pPr marL="114300" indent="0">
              <a:buNone/>
            </a:pPr>
            <a:r>
              <a:rPr lang="ru-RU" sz="2400" dirty="0"/>
              <a:t>2.	Где и для чего используются позиционные системы счисления.</a:t>
            </a:r>
          </a:p>
          <a:p>
            <a:pPr marL="114300" indent="0">
              <a:buNone/>
            </a:pPr>
            <a:r>
              <a:rPr lang="ru-RU" sz="2400" dirty="0"/>
              <a:t>3.	Как выполнять действия в позиционных системах.</a:t>
            </a:r>
          </a:p>
          <a:p>
            <a:pPr marL="114300" indent="0">
              <a:buNone/>
            </a:pPr>
            <a:endParaRPr lang="ru-RU" sz="2400" dirty="0"/>
          </a:p>
          <a:p>
            <a:pPr marL="114300" indent="0">
              <a:buNone/>
            </a:pPr>
            <a:r>
              <a:rPr lang="ru-RU" sz="2400" dirty="0"/>
              <a:t>Продукт:  буклет с задачами «Позиционные системы счисления»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724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Позиционные и непозиционные системы счисления.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8460432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В наше время технического прогресса ведущую роль среди наук играет математика. Строительство и решение глобальных задач привели к созданию компьютеров, и на наших глазах происходит новая техническая и информационная революция. Наше время-период невиданного расцвета математики.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505056"/>
            <a:ext cx="2889057" cy="24763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2636912"/>
            <a:ext cx="5838825" cy="22955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4800566"/>
            <a:ext cx="1945853" cy="188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85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926" y="3429001"/>
            <a:ext cx="4123497" cy="309634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8460432" cy="4800600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Язык чисел имеет свой алфавит состоящий из цифр от 0 до 9 – десятичная система счисления , которую люди не всегда использовали. С точки зрения чисто математической, она не имеет специальных преимуществ. В последнее время с десятичной системой серьёзно конкурируют двоичная и отчасти троичная система,  которыми «предпочитают пользоваться» современные вычислительные машины.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22" y="2216487"/>
            <a:ext cx="3644404" cy="273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2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994122"/>
          </a:xfrm>
        </p:spPr>
        <p:txBody>
          <a:bodyPr/>
          <a:lstStyle/>
          <a:p>
            <a:pPr algn="ctr"/>
            <a:r>
              <a:rPr lang="ru-RU" sz="3200" b="1" dirty="0" smtClean="0"/>
              <a:t>Системы счисления.</a:t>
            </a:r>
            <a:br>
              <a:rPr lang="ru-RU" sz="3200" b="1" dirty="0" smtClean="0"/>
            </a:br>
            <a:r>
              <a:rPr lang="ru-RU" sz="3200" b="1" dirty="0" smtClean="0"/>
              <a:t>Где используются?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064896" cy="4392488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/>
              <a:t>Римскую систему для порядкового номера. Например, “10” означает количество (десять штук), а римское «Х» означает «десятый». </a:t>
            </a:r>
          </a:p>
          <a:p>
            <a:pPr lvl="0"/>
            <a:r>
              <a:rPr lang="ru-RU" sz="1800" dirty="0" smtClean="0"/>
              <a:t>Двоичная используется в компьютерах и при указании размера в дюймах( 7</a:t>
            </a:r>
            <a:r>
              <a:rPr lang="ru-RU" sz="1800" baseline="30000" dirty="0" smtClean="0"/>
              <a:t>15</a:t>
            </a:r>
            <a:r>
              <a:rPr lang="ru-RU" sz="1800" dirty="0" smtClean="0"/>
              <a:t>/</a:t>
            </a:r>
            <a:r>
              <a:rPr lang="ru-RU" sz="1800" baseline="-25000" dirty="0" smtClean="0"/>
              <a:t>16</a:t>
            </a:r>
            <a:r>
              <a:rPr lang="ru-RU" sz="1800" dirty="0" smtClean="0"/>
              <a:t> )</a:t>
            </a:r>
          </a:p>
          <a:p>
            <a:pPr lvl="0"/>
            <a:r>
              <a:rPr lang="ru-RU" sz="1800" dirty="0" smtClean="0"/>
              <a:t>Шестнадцатеричная используется в низкоуровневом программировании, а также в компьютерной документации</a:t>
            </a:r>
          </a:p>
          <a:p>
            <a:r>
              <a:rPr lang="ru-RU" sz="1800" dirty="0" smtClean="0"/>
              <a:t>Восьмеричная использовалась еще американскими индейцами.  Они считали, что нужно считать количество не по количеству пальцев рук, а по количеству промежутков между пальцами.  Используется в компьютерах при определении прав в Unix-подобных операционных системах.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16588">
            <a:off x="1171290" y="4688888"/>
            <a:ext cx="2273821" cy="17053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1004">
            <a:off x="5093741" y="4662816"/>
            <a:ext cx="2503208" cy="156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14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20000" cy="1143000"/>
          </a:xfrm>
        </p:spPr>
        <p:txBody>
          <a:bodyPr/>
          <a:lstStyle/>
          <a:p>
            <a:r>
              <a:rPr lang="ru-RU" dirty="0" smtClean="0"/>
              <a:t>Виды позиционных систем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280920" cy="4800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Десятичная</a:t>
            </a:r>
          </a:p>
          <a:p>
            <a:r>
              <a:rPr lang="ru-RU" sz="2000" dirty="0" smtClean="0"/>
              <a:t>Двоичная</a:t>
            </a:r>
          </a:p>
          <a:p>
            <a:r>
              <a:rPr lang="ru-RU" sz="2000" dirty="0" smtClean="0"/>
              <a:t>Троичная</a:t>
            </a:r>
          </a:p>
          <a:p>
            <a:r>
              <a:rPr lang="ru-RU" sz="2000" dirty="0" smtClean="0"/>
              <a:t>Четверичная</a:t>
            </a:r>
          </a:p>
          <a:p>
            <a:r>
              <a:rPr lang="ru-RU" sz="2000" dirty="0" smtClean="0"/>
              <a:t>Восьмеричная </a:t>
            </a:r>
          </a:p>
          <a:p>
            <a:r>
              <a:rPr lang="ru-RU" sz="2000" dirty="0" smtClean="0"/>
              <a:t>Шестнадцатеричная</a:t>
            </a:r>
          </a:p>
          <a:p>
            <a:pPr>
              <a:buNone/>
            </a:pPr>
            <a:endParaRPr lang="ru-RU" sz="2800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4025855"/>
            <a:ext cx="714375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1800" b="1" i="1" dirty="0" smtClean="0"/>
              <a:t>Алфавит состоит из двух цифр 0 и 1.</a:t>
            </a:r>
            <a:r>
              <a:rPr lang="ru-RU" sz="1800" b="1" u="sng" dirty="0" smtClean="0"/>
              <a:t> </a:t>
            </a:r>
            <a:endParaRPr lang="en-US" sz="1800" b="1" u="sng" dirty="0" smtClean="0"/>
          </a:p>
          <a:p>
            <a:pPr>
              <a:buNone/>
            </a:pPr>
            <a:r>
              <a:rPr lang="ru-RU" sz="1800" dirty="0" smtClean="0"/>
              <a:t>Достоинства:  </a:t>
            </a:r>
          </a:p>
          <a:p>
            <a:r>
              <a:rPr lang="ru-RU" sz="1800" dirty="0" smtClean="0"/>
              <a:t>Простота хранения</a:t>
            </a:r>
          </a:p>
          <a:p>
            <a:r>
              <a:rPr lang="ru-RU" sz="1800" dirty="0" smtClean="0"/>
              <a:t>передачи </a:t>
            </a:r>
          </a:p>
          <a:p>
            <a:r>
              <a:rPr lang="ru-RU" sz="1800" dirty="0" smtClean="0"/>
              <a:t>обработки информации на компьютере</a:t>
            </a:r>
          </a:p>
          <a:p>
            <a:pPr>
              <a:buNone/>
            </a:pPr>
            <a:r>
              <a:rPr lang="ru-RU" sz="1800" dirty="0" smtClean="0"/>
              <a:t>Недостатки: код состоящий только из 0 и 1, представляет очень большую последовательность.</a:t>
            </a: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980728"/>
            <a:ext cx="781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+mj-lt"/>
              </a:rPr>
              <a:t>Двоичная система:</a:t>
            </a:r>
            <a:endParaRPr lang="ru-RU" sz="2400" u="sng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3832282"/>
            <a:ext cx="3168352" cy="25685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1800" b="1" i="1" dirty="0" smtClean="0"/>
              <a:t>Алфавит состоит из трех  цифр 0, 1, 2</a:t>
            </a:r>
            <a:r>
              <a:rPr lang="ru-RU" sz="1800" dirty="0" smtClean="0"/>
              <a:t>. </a:t>
            </a:r>
          </a:p>
          <a:p>
            <a:pPr lvl="0">
              <a:buNone/>
            </a:pPr>
            <a:r>
              <a:rPr lang="ru-RU" sz="1800" dirty="0" smtClean="0"/>
              <a:t>В троичной системе, каждый разряд означает, что его нужно умножить на определенную степень тройки, чем левее цифра, тем выше степень.</a:t>
            </a:r>
          </a:p>
          <a:p>
            <a:pPr lvl="0">
              <a:buNone/>
            </a:pPr>
            <a:r>
              <a:rPr lang="ru-RU" sz="1800" dirty="0" smtClean="0"/>
              <a:t>Троичная система пригождается при взвешивании на чашечных весах.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980728"/>
            <a:ext cx="781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+mj-lt"/>
              </a:rPr>
              <a:t>Троичная система:</a:t>
            </a:r>
            <a:endParaRPr lang="ru-RU" sz="2400" u="sng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849" y="3501008"/>
            <a:ext cx="4857750" cy="258127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180</TotalTime>
  <Words>748</Words>
  <Application>Microsoft Office PowerPoint</Application>
  <PresentationFormat>Экран (4:3)</PresentationFormat>
  <Paragraphs>138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Соседство</vt:lpstr>
      <vt:lpstr>Проектная работа по теме: позиционные системы счисления.</vt:lpstr>
      <vt:lpstr>Презентация PowerPoint</vt:lpstr>
      <vt:lpstr>Презентация PowerPoint</vt:lpstr>
      <vt:lpstr>Позиционные и непозиционные системы счисления.</vt:lpstr>
      <vt:lpstr>Презентация PowerPoint</vt:lpstr>
      <vt:lpstr>Системы счисления. Где используются?</vt:lpstr>
      <vt:lpstr>Виды позиционных систем</vt:lpstr>
      <vt:lpstr>Презентация PowerPoint</vt:lpstr>
      <vt:lpstr>Презентация PowerPoint</vt:lpstr>
      <vt:lpstr>Презентация PowerPoint</vt:lpstr>
      <vt:lpstr>Презентация PowerPoint</vt:lpstr>
      <vt:lpstr>Операции систем счисления </vt:lpstr>
      <vt:lpstr>Презентация PowerPoint</vt:lpstr>
      <vt:lpstr>Презентация PowerPoint</vt:lpstr>
      <vt:lpstr>Пример:</vt:lpstr>
      <vt:lpstr>Перевод систем счисления</vt:lpstr>
      <vt:lpstr>Презентация PowerPoint</vt:lpstr>
      <vt:lpstr>Презентация PowerPoint</vt:lpstr>
      <vt:lpstr>Заключение.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по теме: позиционные системы счисления.</dc:title>
  <dc:creator>student</dc:creator>
  <cp:lastModifiedBy>student</cp:lastModifiedBy>
  <cp:revision>22</cp:revision>
  <dcterms:created xsi:type="dcterms:W3CDTF">2017-04-21T05:35:00Z</dcterms:created>
  <dcterms:modified xsi:type="dcterms:W3CDTF">2017-04-27T05:08:15Z</dcterms:modified>
</cp:coreProperties>
</file>