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57" r:id="rId3"/>
    <p:sldId id="278" r:id="rId4"/>
    <p:sldId id="259" r:id="rId5"/>
    <p:sldId id="258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7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32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B3790-73EA-4C89-93DE-B162E293B255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68A76-85C1-4700-8B8E-BD1577DE82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261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68A76-85C1-4700-8B8E-BD1577DE8262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68A76-85C1-4700-8B8E-BD1577DE8262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68A76-85C1-4700-8B8E-BD1577DE8262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68A76-85C1-4700-8B8E-BD1577DE8262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68A76-85C1-4700-8B8E-BD1577DE8262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68A76-85C1-4700-8B8E-BD1577DE8262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68A76-85C1-4700-8B8E-BD1577DE8262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68A76-85C1-4700-8B8E-BD1577DE8262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68A76-85C1-4700-8B8E-BD1577DE8262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27D8EA7-B4BE-4FA1-B199-88B8587E8729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67D27D7-D6B0-4F56-8FEB-2FF1301293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8EA7-B4BE-4FA1-B199-88B8587E8729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27D7-D6B0-4F56-8FEB-2FF1301293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8EA7-B4BE-4FA1-B199-88B8587E8729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27D7-D6B0-4F56-8FEB-2FF1301293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27D8EA7-B4BE-4FA1-B199-88B8587E8729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27D7-D6B0-4F56-8FEB-2FF1301293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27D8EA7-B4BE-4FA1-B199-88B8587E8729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67D27D7-D6B0-4F56-8FEB-2FF13012932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27D8EA7-B4BE-4FA1-B199-88B8587E8729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67D27D7-D6B0-4F56-8FEB-2FF1301293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27D8EA7-B4BE-4FA1-B199-88B8587E8729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67D27D7-D6B0-4F56-8FEB-2FF1301293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8EA7-B4BE-4FA1-B199-88B8587E8729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27D7-D6B0-4F56-8FEB-2FF1301293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27D8EA7-B4BE-4FA1-B199-88B8587E8729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67D27D7-D6B0-4F56-8FEB-2FF1301293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27D8EA7-B4BE-4FA1-B199-88B8587E8729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67D27D7-D6B0-4F56-8FEB-2FF1301293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27D8EA7-B4BE-4FA1-B199-88B8587E8729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67D27D7-D6B0-4F56-8FEB-2FF1301293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27D8EA7-B4BE-4FA1-B199-88B8587E8729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67D27D7-D6B0-4F56-8FEB-2FF1301293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Зашифрованное послание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Автор:</a:t>
            </a:r>
          </a:p>
          <a:p>
            <a:r>
              <a:rPr lang="ru-RU" dirty="0" smtClean="0"/>
              <a:t>Юдина Ульяна</a:t>
            </a:r>
          </a:p>
          <a:p>
            <a:r>
              <a:rPr lang="ru-RU" dirty="0" smtClean="0"/>
              <a:t>ученица 5 «Б» класса МБОУ Лицей №174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04056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ru-RU" dirty="0" smtClean="0"/>
              <a:t>Виды шифров в криптографии</a:t>
            </a:r>
            <a:endParaRPr lang="ru-RU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95536" y="980728"/>
            <a:ext cx="8136904" cy="5472608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/>
          </a:bodyPr>
          <a:lstStyle/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  <a:buFont typeface="+mj-lt"/>
              <a:buAutoNum type="arabicPeriod" startAt="4"/>
            </a:pPr>
            <a:r>
              <a:rPr lang="ru-RU" sz="1600" dirty="0" smtClean="0"/>
              <a:t>  </a:t>
            </a:r>
            <a:r>
              <a:rPr lang="ru-RU" sz="1600" b="1" u="sng" dirty="0" smtClean="0"/>
              <a:t>Шифр </a:t>
            </a:r>
            <a:r>
              <a:rPr lang="ru-RU" sz="1600" b="1" u="sng" dirty="0" err="1" smtClean="0"/>
              <a:t>Виженера</a:t>
            </a:r>
            <a:r>
              <a:rPr lang="ru-RU" sz="1600" dirty="0" smtClean="0"/>
              <a:t>.</a:t>
            </a:r>
          </a:p>
          <a:p>
            <a:pPr marL="34290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Этот шифр был известен во Франции, как «</a:t>
            </a:r>
            <a:r>
              <a:rPr lang="ru-RU" sz="1600" dirty="0" err="1" smtClean="0"/>
              <a:t>нераскрываемый</a:t>
            </a:r>
            <a:r>
              <a:rPr lang="ru-RU" sz="1600" dirty="0" smtClean="0"/>
              <a:t> шифр. Фактически, шифр </a:t>
            </a:r>
            <a:r>
              <a:rPr lang="ru-RU" sz="1600" dirty="0" err="1" smtClean="0"/>
              <a:t>Виженера</a:t>
            </a:r>
            <a:r>
              <a:rPr lang="ru-RU" sz="1600" dirty="0" smtClean="0"/>
              <a:t> оставался нераскрытым почти три столетия, с момента его изобретения в 1586 г. и до момента его взлома в 1854.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</a:t>
            </a:r>
          </a:p>
          <a:p>
            <a:pPr lvl="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en-US" sz="1600" dirty="0" smtClean="0"/>
          </a:p>
          <a:p>
            <a:pPr lvl="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ru-RU" sz="1600" dirty="0" smtClean="0"/>
          </a:p>
        </p:txBody>
      </p:sp>
      <p:sp>
        <p:nvSpPr>
          <p:cNvPr id="21508" name="AutoShape 4" descr="http://crypto.interactive-maths.com/uploads/1/1/3/4/11345755/4360089_orig.jpg?387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10" name="Picture 6" descr="http://crypto.interactive-maths.com/uploads/1/1/3/4/11345755/4360089_orig.jpg?38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780928"/>
            <a:ext cx="3456384" cy="34563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04056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ru-RU" dirty="0" smtClean="0"/>
              <a:t>Виды шифров в криптографии</a:t>
            </a:r>
            <a:endParaRPr lang="ru-RU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95536" y="980728"/>
            <a:ext cx="8136904" cy="5472608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/>
          </a:bodyPr>
          <a:lstStyle/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  <a:buFont typeface="+mj-lt"/>
              <a:buAutoNum type="arabicPeriod" startAt="5"/>
            </a:pPr>
            <a:r>
              <a:rPr lang="ru-RU" sz="1600" b="1" u="sng" dirty="0" smtClean="0"/>
              <a:t>Настоящие коды.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В настоящих кодах каждое слово заменяется на другое. Расшифровывается такое послание с помощью кодовой книги, где записано соответствие всех настоящих слов кодовым, прямо как в словаре.</a:t>
            </a:r>
            <a:endParaRPr lang="ru-RU" sz="1600" b="1" u="sng" dirty="0" smtClean="0"/>
          </a:p>
        </p:txBody>
      </p:sp>
      <p:pic>
        <p:nvPicPr>
          <p:cNvPr id="22529" name="Picture 1" descr="http://www.math.cornell.edu/~numb3rs/whieldon/num208_files/codewor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140968"/>
            <a:ext cx="3998351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04056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ru-RU" dirty="0" smtClean="0"/>
              <a:t>Виды шифров в криптографии</a:t>
            </a:r>
            <a:endParaRPr lang="ru-RU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95536" y="980728"/>
            <a:ext cx="8136904" cy="5472608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/>
          </a:bodyPr>
          <a:lstStyle/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  <a:buFont typeface="+mj-lt"/>
              <a:buAutoNum type="arabicPeriod" startAt="6"/>
            </a:pPr>
            <a:r>
              <a:rPr lang="ru-RU" sz="1600" b="1" u="sng" dirty="0" smtClean="0"/>
              <a:t>Шифр </a:t>
            </a:r>
            <a:r>
              <a:rPr lang="ru-RU" sz="1600" b="1" u="sng" dirty="0" err="1" smtClean="0"/>
              <a:t>Энигмы</a:t>
            </a:r>
            <a:r>
              <a:rPr lang="ru-RU" sz="1600" b="1" u="sng" dirty="0" smtClean="0"/>
              <a:t>.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</a:t>
            </a:r>
            <a:r>
              <a:rPr lang="ru-RU" sz="1600" dirty="0" err="1" smtClean="0"/>
              <a:t>Энигма</a:t>
            </a:r>
            <a:r>
              <a:rPr lang="ru-RU" sz="1600" dirty="0" smtClean="0"/>
              <a:t> — это шифровальная машина, использовавшаяся нацистами во времена Второй Мировой войны. Принцип ее работы таков: есть несколько колес и клавиатура. На экране оператору показывалась буква, которой шифровалась соответствующая буква на клавиатуре. То, какой будет зашифрованная буква, зависело от начальной конфигурации колес. </a:t>
            </a:r>
            <a:endParaRPr lang="ru-RU" sz="1600" b="1" u="sng" dirty="0" smtClean="0"/>
          </a:p>
        </p:txBody>
      </p:sp>
      <p:pic>
        <p:nvPicPr>
          <p:cNvPr id="24578" name="Picture 2" descr="Enigma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789040"/>
            <a:ext cx="3235325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211960" y="3789040"/>
            <a:ext cx="42484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dirty="0" smtClean="0"/>
              <a:t>Суть в том, что существовало более ста триллионов возможных комбинаций колес, и со временем набора текста колеса сдвигались сами, так что шифр менялся на протяжении всего сообщения.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04056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ru-RU" dirty="0" smtClean="0"/>
              <a:t>Виды шифров в криптографии</a:t>
            </a:r>
            <a:endParaRPr lang="ru-RU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95536" y="980728"/>
            <a:ext cx="8136904" cy="5472608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/>
          </a:bodyPr>
          <a:lstStyle/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  <a:buFont typeface="+mj-lt"/>
              <a:buAutoNum type="arabicPeriod" startAt="7"/>
            </a:pPr>
            <a:r>
              <a:rPr lang="ru-RU" sz="1600" b="1" u="sng" dirty="0" smtClean="0"/>
              <a:t>Шифрование публичным ключом.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Алгоритм шифрования, применяющийся сегодня буквально во всех компьютерных системах. 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                 </a:t>
            </a:r>
            <a:r>
              <a:rPr lang="ru-RU" sz="1600" b="1" u="sng" dirty="0" smtClean="0"/>
              <a:t>Зашифровать</a:t>
            </a:r>
            <a:r>
              <a:rPr lang="ru-RU" sz="1600" dirty="0" smtClean="0"/>
              <a:t>                  </a:t>
            </a:r>
            <a:r>
              <a:rPr lang="ru-RU" sz="1600" b="1" u="sng" dirty="0" smtClean="0"/>
              <a:t>Расшифровать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ru-RU" sz="1600" b="1" u="sng" dirty="0" smtClean="0"/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ru-RU" sz="1600" b="1" u="sng" dirty="0" smtClean="0"/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      Открытый ключ                             Секретный  ключ              Публичный ключ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ru-RU" sz="1600" dirty="0" smtClean="0"/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 очень большое число</a:t>
            </a:r>
            <a:r>
              <a:rPr lang="en-US" sz="1600" dirty="0" smtClean="0"/>
              <a:t>,</a:t>
            </a:r>
            <a:r>
              <a:rPr lang="ru-RU" sz="1600" dirty="0" smtClean="0"/>
              <a:t>                         2  делителя                     Результат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 делится на само себя</a:t>
            </a:r>
            <a:r>
              <a:rPr lang="en-US" sz="1600" dirty="0" smtClean="0"/>
              <a:t>, </a:t>
            </a:r>
            <a:r>
              <a:rPr lang="ru-RU" sz="1600" dirty="0" smtClean="0"/>
              <a:t>на 1                                                        умножения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и имеет ещё 2 делителя.                                                               2-х делителей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b="1" u="sng" dirty="0" smtClean="0"/>
              <a:t>     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1907704" y="2420888"/>
            <a:ext cx="64807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076056" y="2420888"/>
            <a:ext cx="7200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1907704" y="3573016"/>
            <a:ext cx="72008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076056" y="3573016"/>
            <a:ext cx="72008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940152" y="342900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7236296" y="3573016"/>
            <a:ext cx="7200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755576" y="5805264"/>
            <a:ext cx="76328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Без секретного ключа расшифровать сообщение невозможно.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04056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ru-RU" dirty="0" smtClean="0"/>
              <a:t>Способ шифрования «решётка»</a:t>
            </a:r>
            <a:endParaRPr lang="ru-RU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95536" y="980728"/>
            <a:ext cx="8136904" cy="5472608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/>
          </a:bodyPr>
          <a:lstStyle/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  <a:buFont typeface="+mj-lt"/>
              <a:buAutoNum type="arabicPeriod" startAt="8"/>
            </a:pPr>
            <a:r>
              <a:rPr lang="ru-RU" sz="1600" b="1" u="sng" dirty="0" smtClean="0"/>
              <a:t>Способ шифрования «Решётка».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Одним из способов ведения секретной переписки является, так называемый способ «решётки». Его придумал Джироламо </a:t>
            </a:r>
            <a:r>
              <a:rPr lang="ru-RU" sz="1600" dirty="0" err="1" smtClean="0"/>
              <a:t>Кардано</a:t>
            </a:r>
            <a:r>
              <a:rPr lang="ru-RU" sz="1600" dirty="0" smtClean="0"/>
              <a:t>, известный  римский  математик.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   Остановимся  более подробно на этом методе.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ru-RU" sz="1600" dirty="0" smtClean="0"/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</a:t>
            </a:r>
            <a:endParaRPr lang="ru-RU" sz="1600" b="1" u="sng" dirty="0" smtClean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899592" y="3068960"/>
          <a:ext cx="3672408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051"/>
                <a:gridCol w="459051"/>
                <a:gridCol w="459051"/>
                <a:gridCol w="459051"/>
                <a:gridCol w="459051"/>
                <a:gridCol w="459051"/>
                <a:gridCol w="459051"/>
                <a:gridCol w="459051"/>
              </a:tblGrid>
              <a:tr h="139040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4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9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5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4716016" y="3068960"/>
            <a:ext cx="3600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/>
              <a:t>Нарисуем  квадрат размером 8х8 клеток. Потом разделим его на 4 равные части и каждую часть прономеруем, как на рисунке. Для окошечек выберем 16  клеток так</a:t>
            </a:r>
            <a:r>
              <a:rPr lang="en-US" sz="1600" dirty="0" smtClean="0"/>
              <a:t>,</a:t>
            </a:r>
            <a:r>
              <a:rPr lang="ru-RU" sz="1600" dirty="0" smtClean="0"/>
              <a:t>чтобы  номера не совпадали.</a:t>
            </a:r>
            <a:endParaRPr lang="ru-RU" sz="1600" b="1" dirty="0" smtClean="0"/>
          </a:p>
          <a:p>
            <a:pPr>
              <a:lnSpc>
                <a:spcPct val="150000"/>
              </a:lnSpc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04056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ru-RU" dirty="0" smtClean="0"/>
              <a:t>Способ шифрования «решётка»</a:t>
            </a:r>
            <a:endParaRPr lang="ru-RU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23528" y="908720"/>
            <a:ext cx="8136904" cy="5472608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/>
          </a:bodyPr>
          <a:lstStyle/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ru-RU" sz="1600" dirty="0" smtClean="0"/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</a:t>
            </a:r>
            <a:endParaRPr lang="ru-RU" sz="1600" b="1" u="sng" dirty="0" smtClean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683568" y="1772816"/>
          <a:ext cx="3168352" cy="2952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  <a:gridCol w="396044"/>
                <a:gridCol w="396044"/>
                <a:gridCol w="396044"/>
                <a:gridCol w="396044"/>
              </a:tblGrid>
              <a:tr h="369041"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0" lang="ru-RU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69041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69041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69041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69041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69041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69041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69041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611560" y="1052736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/>
              <a:t>Наша решетка с  окошечками будет выглядеть так.</a:t>
            </a:r>
          </a:p>
          <a:p>
            <a:pPr>
              <a:lnSpc>
                <a:spcPct val="150000"/>
              </a:lnSpc>
            </a:pPr>
            <a:r>
              <a:rPr lang="ru-RU" sz="1600" dirty="0" smtClean="0"/>
              <a:t> </a:t>
            </a:r>
            <a:endParaRPr lang="ru-RU" sz="1600" b="1" dirty="0" smtClean="0"/>
          </a:p>
          <a:p>
            <a:pPr>
              <a:lnSpc>
                <a:spcPct val="150000"/>
              </a:lnSpc>
            </a:pP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2060848"/>
            <a:ext cx="3888432" cy="1932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/>
              <a:t>Пусть требуется послать другу такую записку: </a:t>
            </a:r>
            <a:r>
              <a:rPr lang="ru-RU" sz="1600" b="1" i="1" u="sng" dirty="0" smtClean="0"/>
              <a:t>Лёд тронулся. Командовать парадом буду я. Грузите апельсины в бочках.</a:t>
            </a:r>
            <a:endParaRPr lang="ru-RU" sz="1600" b="1" u="sng" dirty="0" smtClean="0"/>
          </a:p>
          <a:p>
            <a:pPr>
              <a:lnSpc>
                <a:spcPct val="150000"/>
              </a:lnSpc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04056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ru-RU" dirty="0" smtClean="0"/>
              <a:t>Способ шифрования «решётка»</a:t>
            </a:r>
            <a:endParaRPr lang="ru-RU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23528" y="908720"/>
            <a:ext cx="8136904" cy="5472608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/>
          </a:bodyPr>
          <a:lstStyle/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ru-RU" sz="1600" dirty="0" smtClean="0"/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</a:t>
            </a:r>
            <a:endParaRPr lang="ru-RU" sz="1600" b="1" u="sng" dirty="0" smtClean="0"/>
          </a:p>
        </p:txBody>
      </p:sp>
      <p:sp>
        <p:nvSpPr>
          <p:cNvPr id="17" name="Прямоугольник 16"/>
          <p:cNvSpPr/>
          <p:nvPr/>
        </p:nvSpPr>
        <p:spPr>
          <a:xfrm>
            <a:off x="611560" y="1052736"/>
            <a:ext cx="69847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/>
              <a:t>Наложив решетку на листок бумаги, мы пишем сообщение букву за буквой в окошечках решётки.</a:t>
            </a:r>
          </a:p>
          <a:p>
            <a:pPr>
              <a:lnSpc>
                <a:spcPct val="150000"/>
              </a:lnSpc>
            </a:pPr>
            <a:r>
              <a:rPr lang="ru-RU" sz="1600" dirty="0" smtClean="0"/>
              <a:t> </a:t>
            </a:r>
            <a:endParaRPr lang="ru-RU" sz="1600" b="1" dirty="0" smtClean="0"/>
          </a:p>
          <a:p>
            <a:pPr>
              <a:lnSpc>
                <a:spcPct val="150000"/>
              </a:lnSpc>
            </a:pP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23928" y="1988840"/>
            <a:ext cx="424847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Повернем нашу решётку по «часовой стрелке» и продолжим заполнение решетки.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83568" y="2204864"/>
          <a:ext cx="3024336" cy="259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</a:tblGrid>
              <a:tr h="324036"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Ё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Д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К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427984" y="3429000"/>
          <a:ext cx="3024336" cy="259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</a:tblGrid>
              <a:tr h="324036"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Д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Ё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Д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Ь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К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Б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04056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ru-RU" dirty="0" smtClean="0"/>
              <a:t>Способ шифрования «решётка»</a:t>
            </a:r>
            <a:endParaRPr lang="ru-RU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23528" y="836712"/>
            <a:ext cx="8136904" cy="5472608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/>
          </a:bodyPr>
          <a:lstStyle/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ru-RU" sz="1600" dirty="0" smtClean="0"/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</a:t>
            </a:r>
            <a:endParaRPr lang="ru-RU" sz="1600" b="1" u="sng" dirty="0" smtClean="0"/>
          </a:p>
        </p:txBody>
      </p:sp>
      <p:sp>
        <p:nvSpPr>
          <p:cNvPr id="17" name="Прямоугольник 16"/>
          <p:cNvSpPr/>
          <p:nvPr/>
        </p:nvSpPr>
        <p:spPr>
          <a:xfrm>
            <a:off x="611560" y="1052736"/>
            <a:ext cx="69847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/>
              <a:t>Таким образом, квадрат  с окошками поворачиваем ещё 2 раза по часовой стрелке на 90</a:t>
            </a:r>
            <a:r>
              <a:rPr lang="ru-RU" sz="1600" baseline="30000" dirty="0" smtClean="0"/>
              <a:t>0</a:t>
            </a:r>
            <a:r>
              <a:rPr lang="ru-RU" sz="1600" dirty="0" smtClean="0"/>
              <a:t>, снова записывая в окошечки по 16 следующих букв. Наконец</a:t>
            </a:r>
            <a:r>
              <a:rPr lang="en-US" sz="1600" dirty="0" smtClean="0"/>
              <a:t>,</a:t>
            </a:r>
            <a:r>
              <a:rPr lang="ru-RU" sz="1600" dirty="0" smtClean="0"/>
              <a:t> после последнего поворота решетки</a:t>
            </a:r>
            <a:r>
              <a:rPr lang="en-US" sz="1600" dirty="0" smtClean="0"/>
              <a:t>,</a:t>
            </a:r>
            <a:r>
              <a:rPr lang="ru-RU" sz="1600" dirty="0" smtClean="0"/>
              <a:t> получаем письмо следующего вида</a:t>
            </a:r>
            <a:r>
              <a:rPr lang="en-US" sz="1600" dirty="0" smtClean="0"/>
              <a:t>:</a:t>
            </a:r>
            <a:endParaRPr lang="ru-RU" sz="1600" b="1" dirty="0" smtClean="0"/>
          </a:p>
          <a:p>
            <a:pPr>
              <a:lnSpc>
                <a:spcPct val="150000"/>
              </a:lnSpc>
            </a:pPr>
            <a:endParaRPr lang="ru-RU" sz="1600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55576" y="2780928"/>
          <a:ext cx="3024336" cy="259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</a:tblGrid>
              <a:tr h="324036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Д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Ё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 Я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Д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 Н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Ы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Г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Б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Ч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Ь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З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К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Б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В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К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Г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Б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Ь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Ж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З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923928" y="2852936"/>
            <a:ext cx="4248472" cy="1563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/>
              <a:t>Теперь послание имеет законченный вид. Попробуйте в нем что-нибудь разобрать! 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04056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ru-RU" dirty="0" smtClean="0"/>
              <a:t>Способ шифрования «решётка»</a:t>
            </a:r>
            <a:endParaRPr lang="ru-RU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23528" y="836712"/>
            <a:ext cx="8136904" cy="5472608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/>
              <a:t>Вот такая решётка и зашифрованное послание, сделанное с помощью неё получилось у меня.</a:t>
            </a:r>
          </a:p>
        </p:txBody>
      </p:sp>
      <p:pic>
        <p:nvPicPr>
          <p:cNvPr id="1027" name="Picture 3" descr="I:\DCIM\Camera\IMG_20170118_2138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204864"/>
            <a:ext cx="5976664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04056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ru-RU" dirty="0" smtClean="0"/>
              <a:t>Занимательные задачи по криптографии</a:t>
            </a:r>
            <a:endParaRPr lang="ru-RU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95536" y="836712"/>
            <a:ext cx="8280920" cy="5472608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/>
          </a:bodyPr>
          <a:lstStyle/>
          <a:p>
            <a:r>
              <a:rPr lang="ru-RU" sz="1600" b="1" u="sng" dirty="0" smtClean="0"/>
              <a:t>ЗАДАЧА </a:t>
            </a:r>
          </a:p>
          <a:p>
            <a:r>
              <a:rPr lang="ru-RU" sz="1600" dirty="0" smtClean="0"/>
              <a:t>   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         Дана криптограмма:                                         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pPr>
              <a:lnSpc>
                <a:spcPct val="150000"/>
              </a:lnSpc>
            </a:pPr>
            <a:r>
              <a:rPr lang="ru-RU" sz="1600" dirty="0" smtClean="0"/>
              <a:t>Восстановите цифровые значения букв, при которых справедливы все указанные равенства, если разным буквам соответствуют различные цифры. Расставьте буквы в порядке возрастания их цифровых значений и получите искомый текст.</a:t>
            </a:r>
          </a:p>
          <a:p>
            <a:endParaRPr lang="ru-RU" sz="1600" dirty="0"/>
          </a:p>
        </p:txBody>
      </p:sp>
      <p:pic>
        <p:nvPicPr>
          <p:cNvPr id="1026" name="Рисунок 4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124744"/>
            <a:ext cx="24765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04056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932040" y="2564904"/>
            <a:ext cx="4032448" cy="352839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1600" dirty="0" smtClean="0"/>
              <a:t>Сегодня  область  применения  криптографии  касается  разных сторон жизни человека, в том числе и бытовых. К способу тайнописи прибегают дипломаты, военные для сохранения государственных тайн. Любой пользователь, даже школьник не раз сталкивается со словами «шифр», «ключ», «криптограмма». </a:t>
            </a:r>
          </a:p>
        </p:txBody>
      </p:sp>
      <p:pic>
        <p:nvPicPr>
          <p:cNvPr id="1028" name="Picture 4" descr="https://extr3metech.files.wordpress.com/2012/06/pw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708920"/>
            <a:ext cx="4576232" cy="3041289"/>
          </a:xfrm>
          <a:prstGeom prst="rect">
            <a:avLst/>
          </a:prstGeom>
          <a:noFill/>
        </p:spPr>
      </p:pic>
      <p:sp>
        <p:nvSpPr>
          <p:cNvPr id="9" name="Текст 2"/>
          <p:cNvSpPr txBox="1">
            <a:spLocks/>
          </p:cNvSpPr>
          <p:nvPr/>
        </p:nvSpPr>
        <p:spPr>
          <a:xfrm>
            <a:off x="395536" y="1052736"/>
            <a:ext cx="8640960" cy="1224136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 fontScale="55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того, чтобы никто не смог понять написанного, люди пользуются особым  способом  письма, называемым  тайнописью (или криптографией).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04056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213600" y="692696"/>
            <a:ext cx="8136904" cy="5472608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/>
          </a:bodyPr>
          <a:lstStyle/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ru-RU" sz="1600" dirty="0" smtClean="0"/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</a:t>
            </a:r>
            <a:endParaRPr lang="ru-RU" sz="1600" b="1" u="sng" dirty="0" smtClean="0"/>
          </a:p>
        </p:txBody>
      </p:sp>
      <p:sp>
        <p:nvSpPr>
          <p:cNvPr id="17" name="Прямоугольник 16"/>
          <p:cNvSpPr/>
          <p:nvPr/>
        </p:nvSpPr>
        <p:spPr>
          <a:xfrm>
            <a:off x="611560" y="1052736"/>
            <a:ext cx="75608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/>
              <a:t>В  данной  работе </a:t>
            </a:r>
            <a:r>
              <a:rPr lang="ru-RU" sz="2000" dirty="0" smtClean="0"/>
              <a:t>:</a:t>
            </a:r>
            <a:endParaRPr lang="ru-RU" sz="2000" dirty="0" smtClean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000" dirty="0" smtClean="0"/>
              <a:t> Я  познакомилась  с искусством тайнописи или криптографии.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000" dirty="0" smtClean="0"/>
              <a:t>Рассмотрела  различные виды шифров, на основе которых, используя  различные разделы математики, создаются теперь более сложные варианты шифров.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000" dirty="0" smtClean="0"/>
              <a:t>я разобралась в сути одного из самых популярных способов зашифрованной переписки – решётке</a:t>
            </a:r>
            <a:r>
              <a:rPr lang="ru-RU" sz="2000" dirty="0" smtClean="0"/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000" dirty="0" smtClean="0"/>
              <a:t>Научилась решать олимпиадные задачи по криптографии</a:t>
            </a:r>
            <a:endParaRPr lang="ru-RU" sz="2000" dirty="0" smtClean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04056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ru-RU" dirty="0" smtClean="0"/>
              <a:t>Проблема:</a:t>
            </a:r>
            <a:endParaRPr lang="ru-RU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95536" y="1052736"/>
            <a:ext cx="8640960" cy="5184576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dirty="0"/>
              <a:t>Знакомство с криптографией потребуется каждому пользователю электронных средств обмена информацией, поэтому криптография в </a:t>
            </a:r>
            <a:r>
              <a:rPr lang="ru-RU" sz="2400" b="1" dirty="0"/>
              <a:t>будущем станет «третьей грамотностью» наравне со «второй грамотностью»</a:t>
            </a:r>
            <a:r>
              <a:rPr lang="ru-RU" sz="2400" dirty="0"/>
              <a:t> - владением компьютером и информационными технологиями, что и является </a:t>
            </a:r>
            <a:r>
              <a:rPr lang="ru-RU" sz="2400" b="1" dirty="0"/>
              <a:t>проблемой</a:t>
            </a:r>
            <a:r>
              <a:rPr lang="ru-RU" sz="1400" dirty="0"/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155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04056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ru-RU" dirty="0" smtClean="0"/>
              <a:t>ОСНОВНЫЕ ЦЕЛИ И ЗАДАЧИ</a:t>
            </a:r>
            <a:endParaRPr lang="ru-RU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95536" y="1052736"/>
            <a:ext cx="8640960" cy="5184576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1900" b="1" dirty="0" smtClean="0"/>
              <a:t>Объект исследования</a:t>
            </a:r>
            <a:r>
              <a:rPr lang="ru-RU" sz="1400" b="1" dirty="0" smtClean="0"/>
              <a:t>: </a:t>
            </a:r>
            <a:r>
              <a:rPr lang="ru-RU" sz="1400" dirty="0" smtClean="0"/>
              <a:t>криптография.</a:t>
            </a:r>
          </a:p>
          <a:p>
            <a:pPr>
              <a:lnSpc>
                <a:spcPct val="150000"/>
              </a:lnSpc>
            </a:pPr>
            <a:r>
              <a:rPr lang="ru-RU" sz="1700" b="1" dirty="0" smtClean="0"/>
              <a:t>Предмет исследования: </a:t>
            </a:r>
            <a:r>
              <a:rPr lang="ru-RU" sz="1400" dirty="0" smtClean="0"/>
              <a:t>виды шифрованной информации.</a:t>
            </a:r>
          </a:p>
          <a:p>
            <a:pPr>
              <a:lnSpc>
                <a:spcPct val="150000"/>
              </a:lnSpc>
            </a:pPr>
            <a:r>
              <a:rPr lang="ru-RU" sz="1700" b="1" dirty="0" smtClean="0"/>
              <a:t>Цель работы:</a:t>
            </a:r>
            <a:r>
              <a:rPr lang="ru-RU" sz="1700" dirty="0" smtClean="0"/>
              <a:t> </a:t>
            </a:r>
            <a:r>
              <a:rPr lang="ru-RU" sz="1400" dirty="0" smtClean="0"/>
              <a:t>Познакомиться с различными способами шифрования информации и научиться применять их в решении олимпиадных задач по криптографии.</a:t>
            </a:r>
          </a:p>
          <a:p>
            <a:pPr>
              <a:lnSpc>
                <a:spcPct val="150000"/>
              </a:lnSpc>
            </a:pPr>
            <a:r>
              <a:rPr lang="ru-RU" sz="1700" b="1" dirty="0" smtClean="0"/>
              <a:t>Задачи: </a:t>
            </a:r>
          </a:p>
          <a:p>
            <a:pPr marL="342900" indent="-342900" algn="just">
              <a:buClr>
                <a:schemeClr val="accent1"/>
              </a:buClr>
              <a:buSzPct val="80000"/>
              <a:defRPr/>
            </a:pPr>
            <a:r>
              <a:rPr lang="ru-RU" sz="1400" dirty="0" smtClean="0"/>
              <a:t>1. Изучить историю криптографии и познакомиться с разными видами шифров.</a:t>
            </a:r>
          </a:p>
          <a:p>
            <a:pPr marL="342900" indent="-342900" algn="just">
              <a:buClr>
                <a:schemeClr val="accent1"/>
              </a:buClr>
              <a:buSzPct val="80000"/>
              <a:buAutoNum type="arabicPeriod"/>
              <a:defRPr/>
            </a:pPr>
            <a:endParaRPr lang="ru-RU" sz="1400" dirty="0" smtClean="0"/>
          </a:p>
          <a:p>
            <a:pPr algn="just">
              <a:buClr>
                <a:schemeClr val="accent1"/>
              </a:buClr>
              <a:buSzPct val="80000"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lang="ru-RU" sz="1400" dirty="0" smtClean="0"/>
              <a:t> Показать некоторые связи между математикой и криптографией.</a:t>
            </a:r>
          </a:p>
          <a:p>
            <a:pPr algn="just">
              <a:buClr>
                <a:schemeClr val="accent1"/>
              </a:buClr>
              <a:buSzPct val="80000"/>
              <a:defRPr/>
            </a:pPr>
            <a:endParaRPr lang="ru-RU" sz="1400" dirty="0" smtClean="0"/>
          </a:p>
          <a:p>
            <a:pPr algn="just">
              <a:buClr>
                <a:schemeClr val="accent1"/>
              </a:buClr>
              <a:buSzPct val="80000"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</a:t>
            </a:r>
            <a:r>
              <a:rPr lang="ru-RU" sz="1400" dirty="0" smtClean="0"/>
              <a:t> Выполнить практическую часть способом шифрования «решётка».</a:t>
            </a:r>
          </a:p>
          <a:p>
            <a:pPr algn="just">
              <a:buClr>
                <a:schemeClr val="accent1"/>
              </a:buClr>
              <a:buSzPct val="80000"/>
              <a:defRPr/>
            </a:pPr>
            <a:endParaRPr lang="ru-RU" sz="1400" dirty="0" smtClean="0"/>
          </a:p>
          <a:p>
            <a:pPr algn="just">
              <a:buClr>
                <a:schemeClr val="accent1"/>
              </a:buClr>
              <a:buSzPct val="80000"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</a:t>
            </a:r>
            <a:r>
              <a:rPr lang="ru-RU" sz="1400" dirty="0" smtClean="0"/>
              <a:t> </a:t>
            </a:r>
            <a:r>
              <a:rPr lang="ru-RU" sz="1400" dirty="0" smtClean="0"/>
              <a:t>Научиться решать задачи  </a:t>
            </a:r>
            <a:r>
              <a:rPr lang="ru-RU" sz="1400" dirty="0" smtClean="0"/>
              <a:t>по криптографии.</a:t>
            </a:r>
          </a:p>
          <a:p>
            <a:pPr algn="just">
              <a:buClr>
                <a:schemeClr val="accent1"/>
              </a:buClr>
              <a:buSzPct val="80000"/>
              <a:defRPr/>
            </a:pPr>
            <a:endParaRPr lang="ru-RU" sz="1400" dirty="0" smtClean="0"/>
          </a:p>
          <a:p>
            <a:pPr algn="just">
              <a:buClr>
                <a:schemeClr val="accent1"/>
              </a:buClr>
              <a:buSzPct val="80000"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</a:t>
            </a:r>
            <a:r>
              <a:rPr lang="ru-RU" sz="1400" dirty="0" smtClean="0"/>
              <a:t> Сделать выводы.</a:t>
            </a:r>
          </a:p>
          <a:p>
            <a:pPr algn="just">
              <a:buClr>
                <a:schemeClr val="accent1"/>
              </a:buClr>
              <a:buSzPct val="80000"/>
              <a:defRPr/>
            </a:pPr>
            <a:endParaRPr lang="ru-RU" sz="1400" dirty="0" smtClean="0"/>
          </a:p>
          <a:p>
            <a:pPr algn="just">
              <a:lnSpc>
                <a:spcPct val="160000"/>
              </a:lnSpc>
              <a:buClr>
                <a:schemeClr val="accent1"/>
              </a:buClr>
              <a:buSzPct val="80000"/>
              <a:defRPr/>
            </a:pPr>
            <a:r>
              <a:rPr lang="ru-RU" sz="1700" b="1" dirty="0" smtClean="0"/>
              <a:t>Гипотеза исследования: </a:t>
            </a:r>
            <a:r>
              <a:rPr lang="ru-RU" sz="1400" dirty="0" smtClean="0"/>
              <a:t>без знаний криптографии не может быть не только государства, но даже малой общности людей - без них нельзя выиграть сражение или выгодно продать товар, одолеть своих политических противников в жесткой борьбе за власть или сохранить первенство в технологии. </a:t>
            </a:r>
          </a:p>
          <a:p>
            <a:pPr algn="just">
              <a:buClr>
                <a:schemeClr val="accent1"/>
              </a:buClr>
              <a:buSzPct val="80000"/>
              <a:defRPr/>
            </a:pPr>
            <a:endParaRPr lang="ru-RU" sz="1400" dirty="0" smtClean="0"/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04056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ru-RU" dirty="0" smtClean="0"/>
              <a:t>ЧТО ТАКОЕ КРИПТОГРАФИЯ ?</a:t>
            </a:r>
            <a:endParaRPr lang="ru-RU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4283968" y="1196752"/>
            <a:ext cx="4248472" cy="3744416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/>
          </a:bodyPr>
          <a:lstStyle/>
          <a:p>
            <a:pPr lvl="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В переводе с греческого «криптография» означает «тайнопись». Если коротко, то криптография – раздел математики, изучающий способы шифрования сообщений, то есть преобразования текста со смыслом в бессмысленный набор символов (криптограмму). 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9698" name="Picture 2" descr="http://www.greek.ru/upload/iblock/192/static9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8"/>
            <a:ext cx="3600400" cy="3600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04056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ru-RU" dirty="0" smtClean="0"/>
              <a:t>ИСТОРИЯ ЧЕРЕЗ ПРИЗМУ КРИПТОГРАФИИ</a:t>
            </a:r>
            <a:endParaRPr lang="ru-RU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95536" y="1196752"/>
            <a:ext cx="8136904" cy="5472608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/>
          </a:bodyPr>
          <a:lstStyle/>
          <a:p>
            <a:pPr lvl="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         О важности сохранения информации в тайне знали уже в древние времена, когда с появлением письменности появилась и опасность прочтения ее нежелательными лицами. </a:t>
            </a:r>
          </a:p>
          <a:p>
            <a:pPr lvl="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Существовало</a:t>
            </a:r>
            <a:r>
              <a:rPr lang="ru-RU" sz="1600" b="1" u="sng" dirty="0" smtClean="0"/>
              <a:t> три основных способа защиты информации</a:t>
            </a:r>
            <a:r>
              <a:rPr lang="en-US" sz="1600" b="1" u="sng" dirty="0" smtClean="0"/>
              <a:t>:</a:t>
            </a:r>
          </a:p>
          <a:p>
            <a:pPr marL="34290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1.  Защита информации чисто </a:t>
            </a:r>
            <a:r>
              <a:rPr lang="ru-RU" sz="1600" dirty="0" smtClean="0">
                <a:solidFill>
                  <a:srgbClr val="FF0000"/>
                </a:solidFill>
              </a:rPr>
              <a:t>силовыми методами</a:t>
            </a:r>
            <a:r>
              <a:rPr lang="ru-RU" sz="1600" dirty="0" smtClean="0"/>
              <a:t>. Секретный документ охранялся физическими лицами, а для его передачи использовали специальных курьеров.</a:t>
            </a:r>
          </a:p>
          <a:p>
            <a:pPr marL="34290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2.  Второй способ получил название </a:t>
            </a:r>
            <a:r>
              <a:rPr lang="ru-RU" sz="1600" dirty="0" smtClean="0">
                <a:solidFill>
                  <a:srgbClr val="FF0000"/>
                </a:solidFill>
              </a:rPr>
              <a:t>«стеганография</a:t>
            </a:r>
            <a:r>
              <a:rPr lang="ru-RU" sz="1600" dirty="0" smtClean="0"/>
              <a:t>». Он заключался в сокрытии  самого  факта  наличия  информации.</a:t>
            </a:r>
          </a:p>
          <a:p>
            <a:pPr marL="34290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3.   Третий способ защиты информации был </a:t>
            </a:r>
            <a:r>
              <a:rPr lang="ru-RU" sz="1600" dirty="0" smtClean="0">
                <a:solidFill>
                  <a:srgbClr val="FF0000"/>
                </a:solidFill>
              </a:rPr>
              <a:t>криптографическим</a:t>
            </a:r>
            <a:r>
              <a:rPr lang="ru-RU" sz="1600" dirty="0" smtClean="0"/>
              <a:t>. При этом способе составлялись  шифровальные письма.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  <a:buFont typeface="+mj-lt"/>
              <a:buAutoNum type="arabicPeriod"/>
            </a:pPr>
            <a:endParaRPr lang="en-US" sz="1600" dirty="0" smtClean="0"/>
          </a:p>
          <a:p>
            <a:pPr lvl="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04056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ru-RU" dirty="0" smtClean="0"/>
              <a:t>Виды шифров в криптографии</a:t>
            </a:r>
            <a:endParaRPr lang="ru-RU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95536" y="980728"/>
            <a:ext cx="8136904" cy="5616624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/>
          </a:bodyPr>
          <a:lstStyle/>
          <a:p>
            <a:pPr lvl="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         Основное понятие криптографии – «шифр» происходит от арабского «цифра». Арабы первыми стали заменять буквы на цифры с целью защиты исходного текста. </a:t>
            </a:r>
          </a:p>
          <a:p>
            <a:pPr lvl="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Рассмотрим наиболее распространенные  шифры.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ru-RU" sz="1600" b="1" u="sng" dirty="0" smtClean="0"/>
              <a:t>Шифр замены</a:t>
            </a:r>
            <a:r>
              <a:rPr lang="ru-RU" sz="1600" dirty="0" smtClean="0"/>
              <a:t>. 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  <a:buFont typeface="+mj-lt"/>
              <a:buAutoNum type="arabicPeriod"/>
            </a:pPr>
            <a:endParaRPr lang="ru-RU" sz="1600" dirty="0" smtClean="0"/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  <a:buFont typeface="+mj-lt"/>
              <a:buAutoNum type="arabicPeriod"/>
            </a:pPr>
            <a:endParaRPr lang="ru-RU" sz="1600" dirty="0" smtClean="0"/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  <a:buFont typeface="+mj-lt"/>
              <a:buAutoNum type="arabicPeriod"/>
            </a:pPr>
            <a:endParaRPr lang="ru-RU" sz="1600" dirty="0" smtClean="0"/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ru-RU" sz="1600" dirty="0" smtClean="0"/>
          </a:p>
          <a:p>
            <a:r>
              <a:rPr lang="ru-RU" sz="1600" dirty="0" smtClean="0"/>
              <a:t>Криптография - 11 17 9 16 19 15 4 17 1 21 9 32</a:t>
            </a:r>
          </a:p>
          <a:p>
            <a:r>
              <a:rPr lang="ru-RU" sz="1600" dirty="0" smtClean="0"/>
              <a:t>Математика – 13 1 19 6 13 1 19 9 11 1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ru-RU" sz="1600" dirty="0" smtClean="0"/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ru-RU" sz="1600" dirty="0" smtClean="0"/>
          </a:p>
          <a:p>
            <a:pPr lvl="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en-US" sz="1600" dirty="0" smtClean="0"/>
          </a:p>
          <a:p>
            <a:pPr lvl="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ru-RU" sz="1600" dirty="0" smtClean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11560" y="3212976"/>
          <a:ext cx="7848872" cy="754420"/>
        </p:xfrm>
        <a:graphic>
          <a:graphicData uri="http://schemas.openxmlformats.org/drawingml/2006/table">
            <a:tbl>
              <a:tblPr/>
              <a:tblGrid>
                <a:gridCol w="251164"/>
                <a:gridCol w="204071"/>
                <a:gridCol w="219769"/>
                <a:gridCol w="223693"/>
                <a:gridCol w="181421"/>
                <a:gridCol w="293436"/>
                <a:gridCol w="270786"/>
                <a:gridCol w="223693"/>
                <a:gridCol w="223693"/>
                <a:gridCol w="235466"/>
                <a:gridCol w="298257"/>
                <a:gridCol w="270786"/>
                <a:gridCol w="313955"/>
                <a:gridCol w="270786"/>
                <a:gridCol w="266861"/>
                <a:gridCol w="282559"/>
                <a:gridCol w="266861"/>
                <a:gridCol w="223693"/>
                <a:gridCol w="223693"/>
                <a:gridCol w="266861"/>
                <a:gridCol w="266861"/>
                <a:gridCol w="223693"/>
                <a:gridCol w="223693"/>
                <a:gridCol w="219769"/>
                <a:gridCol w="251164"/>
                <a:gridCol w="235466"/>
                <a:gridCol w="219769"/>
                <a:gridCol w="251164"/>
                <a:gridCol w="235466"/>
                <a:gridCol w="223693"/>
                <a:gridCol w="235466"/>
                <a:gridCol w="251164"/>
              </a:tblGrid>
              <a:tr h="28803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А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Б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Г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Д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Е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Ж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З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И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Й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К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Л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М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О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П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Р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С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Т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У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Ф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Х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Ц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Ч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Ш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Щ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Ъ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Ы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Ь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Э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Ю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Я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468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Ё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47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27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28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29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31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32</a:t>
                      </a:r>
                    </a:p>
                  </a:txBody>
                  <a:tcPr marL="9236" marR="9236" marT="92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04056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ru-RU" dirty="0" smtClean="0"/>
              <a:t>Виды шифров в криптографии</a:t>
            </a:r>
            <a:endParaRPr lang="ru-RU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95536" y="1196752"/>
            <a:ext cx="8136904" cy="5472608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/>
          </a:bodyPr>
          <a:lstStyle/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             Историческим примером шифра замены является шифр Цезаря, описанный историком Древнего Рима. Гай Юлий Цезарь в переписке с Цицероном использовал шифр собственного изобретения.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            Ключом в шифре Цезаря является число 3 – величина сдвига нижней строки алфавита относительно верхней. Преемник Юлия Цезаря – Цезарь Август – использовал тот же шифр, но с ключом, равным 4.</a:t>
            </a:r>
          </a:p>
          <a:p>
            <a:pPr lvl="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en-US" sz="1600" dirty="0" smtClean="0"/>
          </a:p>
          <a:p>
            <a:pPr lvl="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ru-RU" sz="1600" dirty="0" smtClean="0"/>
          </a:p>
        </p:txBody>
      </p:sp>
      <p:pic>
        <p:nvPicPr>
          <p:cNvPr id="30722" name="Picture 2" descr="http://www.secretcodebreaker.com/ciphrds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645024"/>
            <a:ext cx="2880320" cy="28579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504056"/>
          </a:xfrm>
        </p:spPr>
        <p:txBody>
          <a:bodyPr vert="horz">
            <a:normAutofit fontScale="90000"/>
          </a:bodyPr>
          <a:lstStyle/>
          <a:p>
            <a:pPr algn="ctr"/>
            <a:r>
              <a:rPr lang="ru-RU" dirty="0" smtClean="0"/>
              <a:t>Виды шифров в криптографии</a:t>
            </a:r>
            <a:endParaRPr lang="ru-RU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95536" y="980728"/>
            <a:ext cx="8136904" cy="5472608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/>
          </a:bodyPr>
          <a:lstStyle/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  <a:buFont typeface="+mj-lt"/>
              <a:buAutoNum type="arabicPeriod" startAt="2"/>
            </a:pPr>
            <a:r>
              <a:rPr lang="ru-RU" sz="1600" dirty="0" smtClean="0"/>
              <a:t>  </a:t>
            </a:r>
            <a:r>
              <a:rPr lang="ru-RU" sz="1600" b="1" u="sng" dirty="0" smtClean="0"/>
              <a:t>Шифр перестановки</a:t>
            </a:r>
            <a:r>
              <a:rPr lang="ru-RU" sz="1600" dirty="0" smtClean="0"/>
              <a:t>. В шифрах перестановки для получения нечитабельной криптограммы буквы переставляются по заранее определенному  правилу. 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b="1" dirty="0" smtClean="0"/>
              <a:t> </a:t>
            </a:r>
            <a:r>
              <a:rPr lang="en-US" sz="1600" b="1" dirty="0" smtClean="0"/>
              <a:t>     </a:t>
            </a:r>
            <a:r>
              <a:rPr lang="ru-RU" sz="1600" b="1" dirty="0" smtClean="0"/>
              <a:t>Пример</a:t>
            </a:r>
            <a:r>
              <a:rPr lang="en-US" sz="1600" dirty="0" smtClean="0"/>
              <a:t>: </a:t>
            </a:r>
            <a:r>
              <a:rPr lang="ru-RU" sz="1600" dirty="0" smtClean="0"/>
              <a:t>зашифруем с помощью  шифра перестановки 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</a:pPr>
            <a:r>
              <a:rPr lang="ru-RU" sz="1600" dirty="0" smtClean="0"/>
              <a:t>                      « Встреча  состоится  завтра » при этом каждое слово будем писать задом наперед. Получится  «</a:t>
            </a:r>
            <a:r>
              <a:rPr lang="ru-RU" sz="1600" dirty="0" err="1" smtClean="0"/>
              <a:t>Ачертсв</a:t>
            </a:r>
            <a:r>
              <a:rPr lang="ru-RU" sz="1600" dirty="0" smtClean="0"/>
              <a:t>   </a:t>
            </a:r>
            <a:r>
              <a:rPr lang="ru-RU" sz="1600" dirty="0" err="1" smtClean="0"/>
              <a:t>ястиотсос</a:t>
            </a:r>
            <a:r>
              <a:rPr lang="ru-RU" sz="1600" dirty="0" smtClean="0"/>
              <a:t>   </a:t>
            </a:r>
            <a:r>
              <a:rPr lang="ru-RU" sz="1600" dirty="0" err="1" smtClean="0"/>
              <a:t>артваз</a:t>
            </a:r>
            <a:r>
              <a:rPr lang="ru-RU" sz="1600" dirty="0" smtClean="0"/>
              <a:t>».  </a:t>
            </a:r>
          </a:p>
          <a:p>
            <a:pPr marL="342900" lvl="0" indent="-342900" algn="just">
              <a:lnSpc>
                <a:spcPct val="150000"/>
              </a:lnSpc>
              <a:buClr>
                <a:schemeClr val="accent1"/>
              </a:buClr>
              <a:buSzPct val="80000"/>
              <a:buFont typeface="+mj-lt"/>
              <a:buAutoNum type="arabicPeriod" startAt="3"/>
            </a:pPr>
            <a:r>
              <a:rPr lang="ru-RU" sz="1600" b="1" u="sng" dirty="0" smtClean="0"/>
              <a:t>Азбука  Морзе</a:t>
            </a:r>
            <a:r>
              <a:rPr lang="ru-RU" sz="1600" dirty="0" smtClean="0"/>
              <a:t>.</a:t>
            </a:r>
          </a:p>
          <a:p>
            <a:pPr lvl="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en-US" sz="1600" dirty="0" smtClean="0"/>
          </a:p>
          <a:p>
            <a:pPr lvl="0" algn="just">
              <a:lnSpc>
                <a:spcPct val="150000"/>
              </a:lnSpc>
              <a:buClr>
                <a:schemeClr val="accent1"/>
              </a:buClr>
              <a:buSzPct val="80000"/>
            </a:pPr>
            <a:endParaRPr lang="ru-RU" sz="1600" dirty="0" smtClean="0"/>
          </a:p>
        </p:txBody>
      </p:sp>
      <p:pic>
        <p:nvPicPr>
          <p:cNvPr id="20482" name="Picture 2" descr="https://kidavalanche.files.wordpress.com/2010/04/morsecodelett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789040"/>
            <a:ext cx="3943350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1432</TotalTime>
  <Words>1398</Words>
  <Application>Microsoft Office PowerPoint</Application>
  <PresentationFormat>Экран (4:3)</PresentationFormat>
  <Paragraphs>377</Paragraphs>
  <Slides>20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Яркая</vt:lpstr>
      <vt:lpstr>Зашифрованное послание</vt:lpstr>
      <vt:lpstr>Актуальность</vt:lpstr>
      <vt:lpstr>Проблема:</vt:lpstr>
      <vt:lpstr>ОСНОВНЫЕ ЦЕЛИ И ЗАДАЧИ</vt:lpstr>
      <vt:lpstr>ЧТО ТАКОЕ КРИПТОГРАФИЯ ?</vt:lpstr>
      <vt:lpstr>ИСТОРИЯ ЧЕРЕЗ ПРИЗМУ КРИПТОГРАФИИ</vt:lpstr>
      <vt:lpstr>Виды шифров в криптографии</vt:lpstr>
      <vt:lpstr>Виды шифров в криптографии</vt:lpstr>
      <vt:lpstr>Виды шифров в криптографии</vt:lpstr>
      <vt:lpstr>Виды шифров в криптографии</vt:lpstr>
      <vt:lpstr>Виды шифров в криптографии</vt:lpstr>
      <vt:lpstr>Виды шифров в криптографии</vt:lpstr>
      <vt:lpstr>Виды шифров в криптографии</vt:lpstr>
      <vt:lpstr>Способ шифрования «решётка»</vt:lpstr>
      <vt:lpstr>Способ шифрования «решётка»</vt:lpstr>
      <vt:lpstr>Способ шифрования «решётка»</vt:lpstr>
      <vt:lpstr>Способ шифрования «решётка»</vt:lpstr>
      <vt:lpstr>Способ шифрования «решётка»</vt:lpstr>
      <vt:lpstr>Занимательные задачи по криптографии</vt:lpstr>
      <vt:lpstr>выводы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Зашифрованная переписка</dc:title>
  <dc:creator>PC</dc:creator>
  <cp:lastModifiedBy>uchitel</cp:lastModifiedBy>
  <cp:revision>102</cp:revision>
  <dcterms:created xsi:type="dcterms:W3CDTF">2016-12-17T11:37:24Z</dcterms:created>
  <dcterms:modified xsi:type="dcterms:W3CDTF">2017-04-07T04:30:49Z</dcterms:modified>
</cp:coreProperties>
</file>