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80" r:id="rId3"/>
    <p:sldId id="285" r:id="rId4"/>
    <p:sldId id="281" r:id="rId5"/>
    <p:sldId id="282" r:id="rId6"/>
    <p:sldId id="283" r:id="rId7"/>
    <p:sldId id="284" r:id="rId8"/>
    <p:sldId id="287" r:id="rId9"/>
    <p:sldId id="257" r:id="rId10"/>
    <p:sldId id="269" r:id="rId11"/>
    <p:sldId id="291" r:id="rId12"/>
    <p:sldId id="286" r:id="rId13"/>
    <p:sldId id="289" r:id="rId14"/>
    <p:sldId id="288" r:id="rId15"/>
    <p:sldId id="290" r:id="rId16"/>
    <p:sldId id="27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D0D"/>
    <a:srgbClr val="94F22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 snapToGrid="0" snapToObjects="1">
      <p:cViewPr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12D29-CC2F-4C14-B6E4-0F5519592CD3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903F9-103B-499E-BC45-4B22A44B1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3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2844" y="-142900"/>
            <a:ext cx="8229600" cy="93978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ru-R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6052757-FB79-FA44-9F18-92BAE4A74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2844" y="-142900"/>
            <a:ext cx="8229600" cy="93978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960438"/>
            <a:ext cx="8229600" cy="123412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  <p:custDataLst>
              <p:tags r:id="rId3"/>
            </p:custDataLst>
          </p:nvPr>
        </p:nvSpPr>
        <p:spPr>
          <a:xfrm>
            <a:off x="457200" y="2226960"/>
            <a:ext cx="8229600" cy="408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6052757-FB79-FA44-9F18-92BAE4A74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2844" y="-142900"/>
            <a:ext cx="8229600" cy="93978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6052757-FB79-FA44-9F18-92BAE4A74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ллюстрация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2845" y="0"/>
            <a:ext cx="8786874" cy="638827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ru-R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2886" y="796885"/>
            <a:ext cx="4114800" cy="5581056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  <p:custDataLst>
              <p:tags r:id="rId3"/>
            </p:custDataLst>
          </p:nvPr>
        </p:nvSpPr>
        <p:spPr>
          <a:xfrm>
            <a:off x="4429125" y="785813"/>
            <a:ext cx="4500563" cy="5610937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>
          <a:xfrm>
            <a:off x="6827997" y="6493669"/>
            <a:ext cx="2133123" cy="364331"/>
          </a:xfrm>
        </p:spPr>
        <p:txBody>
          <a:bodyPr/>
          <a:lstStyle>
            <a:lvl1pPr>
              <a:defRPr/>
            </a:lvl1pPr>
          </a:lstStyle>
          <a:p>
            <a:fld id="{36052757-FB79-FA44-9F18-92BAE4A74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57187" y="2428875"/>
            <a:ext cx="9786938" cy="1000125"/>
          </a:xfrm>
          <a:prstGeom prst="rect">
            <a:avLst/>
          </a:prstGeom>
          <a:solidFill>
            <a:srgbClr val="CC0000">
              <a:alpha val="70000"/>
            </a:srgb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9" tIns="45719" rIns="91439" bIns="45719" anchor="ctr"/>
          <a:lstStyle/>
          <a:p>
            <a:pPr algn="ctr" defTabSz="457196">
              <a:defRPr/>
            </a:pPr>
            <a:endParaRPr lang="ru-RU" b="1" noProof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2130426"/>
            <a:ext cx="9144000" cy="1470025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ru-R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семина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250825" y="6165850"/>
            <a:ext cx="8648700" cy="1588"/>
          </a:xfrm>
          <a:prstGeom prst="line">
            <a:avLst/>
          </a:prstGeom>
          <a:noFill/>
          <a:ln w="12700" algn="ctr">
            <a:solidFill>
              <a:srgbClr val="2FBB2F"/>
            </a:solidFill>
            <a:round/>
            <a:headEnd/>
            <a:tailEnd/>
          </a:ln>
        </p:spPr>
      </p:cxnSp>
      <p:sp>
        <p:nvSpPr>
          <p:cNvPr id="5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00375" y="6397626"/>
            <a:ext cx="4857750" cy="4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dirty="0">
                <a:solidFill>
                  <a:srgbClr val="2FBB2F"/>
                </a:solidFill>
                <a:latin typeface="Tahoma" pitchFamily="34" charset="0"/>
              </a:rPr>
              <a:t>«Проектирование пользовательских интерфейсов и юзабилити</a:t>
            </a:r>
            <a:r>
              <a:rPr lang="en-US" sz="1000" dirty="0">
                <a:solidFill>
                  <a:srgbClr val="2FBB2F"/>
                </a:solidFill>
                <a:latin typeface="Tahoma" pitchFamily="34" charset="0"/>
              </a:rPr>
              <a:t> </a:t>
            </a:r>
            <a:r>
              <a:rPr lang="ru-RU" sz="1000" dirty="0">
                <a:solidFill>
                  <a:srgbClr val="2FBB2F"/>
                </a:solidFill>
                <a:latin typeface="Tahoma" pitchFamily="34" charset="0"/>
              </a:rPr>
              <a:t>тестирование»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5721" y="642918"/>
            <a:ext cx="8607455" cy="736586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85721" y="1428737"/>
            <a:ext cx="8607455" cy="4643470"/>
          </a:xfrm>
        </p:spPr>
        <p:txBody>
          <a:bodyPr/>
          <a:lstStyle>
            <a:lvl1pPr>
              <a:lnSpc>
                <a:spcPct val="100000"/>
              </a:lnSpc>
              <a:buFont typeface="Arial" pitchFamily="34" charset="0"/>
              <a:buChar char="•"/>
              <a:defRPr sz="1800"/>
            </a:lvl1pPr>
            <a:lvl2pPr>
              <a:lnSpc>
                <a:spcPct val="100000"/>
              </a:lnSpc>
              <a:buFont typeface="Courier New" pitchFamily="49" charset="0"/>
              <a:buChar char="o"/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7929563" y="6356351"/>
            <a:ext cx="928687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52757-FB79-FA44-9F18-92BAE4A74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and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22466" y="1590841"/>
            <a:ext cx="3789280" cy="4665012"/>
          </a:xfrm>
        </p:spPr>
        <p:txBody>
          <a:bodyPr/>
          <a:lstStyle>
            <a:lvl1pPr>
              <a:lnSpc>
                <a:spcPct val="100000"/>
              </a:lnSpc>
              <a:spcAft>
                <a:spcPts val="545"/>
              </a:spcAft>
              <a:defRPr sz="1600">
                <a:solidFill>
                  <a:schemeClr val="tx1"/>
                </a:solidFill>
              </a:defRPr>
            </a:lvl1pPr>
            <a:lvl2pPr marL="651320" indent="-229115">
              <a:lnSpc>
                <a:spcPct val="100000"/>
              </a:lnSpc>
              <a:spcBef>
                <a:spcPts val="545"/>
              </a:spcBef>
              <a:spcAft>
                <a:spcPts val="545"/>
              </a:spcAft>
              <a:defRPr sz="1300">
                <a:solidFill>
                  <a:schemeClr val="tx1"/>
                </a:solidFill>
              </a:defRPr>
            </a:lvl2pPr>
            <a:lvl3pPr marL="896286" indent="-226233">
              <a:lnSpc>
                <a:spcPct val="100000"/>
              </a:lnSpc>
              <a:spcAft>
                <a:spcPts val="545"/>
              </a:spcAft>
              <a:defRPr sz="1300">
                <a:solidFill>
                  <a:schemeClr val="tx1"/>
                </a:solidFill>
              </a:defRPr>
            </a:lvl3pPr>
            <a:lvl4pPr marL="1221946" indent="-286754">
              <a:lnSpc>
                <a:spcPct val="100000"/>
              </a:lnSpc>
              <a:spcAft>
                <a:spcPts val="545"/>
              </a:spcAft>
              <a:defRPr sz="1300">
                <a:solidFill>
                  <a:schemeClr val="tx1"/>
                </a:solidFill>
              </a:defRPr>
            </a:lvl4pPr>
            <a:lvl5pPr marL="1543283" indent="-324220">
              <a:lnSpc>
                <a:spcPct val="100000"/>
              </a:lnSpc>
              <a:spcAft>
                <a:spcPts val="545"/>
              </a:spcAft>
              <a:defRPr sz="13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  <p:custDataLst>
              <p:tags r:id="rId3"/>
            </p:custDataLst>
          </p:nvPr>
        </p:nvSpPr>
        <p:spPr>
          <a:xfrm>
            <a:off x="4801072" y="1600200"/>
            <a:ext cx="3789280" cy="4665012"/>
          </a:xfrm>
        </p:spPr>
        <p:txBody>
          <a:bodyPr/>
          <a:lstStyle>
            <a:lvl1pPr>
              <a:lnSpc>
                <a:spcPct val="100000"/>
              </a:lnSpc>
              <a:spcAft>
                <a:spcPts val="545"/>
              </a:spcAft>
              <a:defRPr sz="1600">
                <a:solidFill>
                  <a:schemeClr val="tx1"/>
                </a:solidFill>
              </a:defRPr>
            </a:lvl1pPr>
            <a:lvl2pPr marL="651320" indent="-229115">
              <a:lnSpc>
                <a:spcPct val="100000"/>
              </a:lnSpc>
              <a:spcBef>
                <a:spcPts val="545"/>
              </a:spcBef>
              <a:spcAft>
                <a:spcPts val="545"/>
              </a:spcAft>
              <a:defRPr sz="1300">
                <a:solidFill>
                  <a:schemeClr val="tx1"/>
                </a:solidFill>
              </a:defRPr>
            </a:lvl2pPr>
            <a:lvl3pPr marL="896286" indent="-226233">
              <a:lnSpc>
                <a:spcPct val="100000"/>
              </a:lnSpc>
              <a:spcAft>
                <a:spcPts val="545"/>
              </a:spcAft>
              <a:defRPr sz="1300">
                <a:solidFill>
                  <a:schemeClr val="tx1"/>
                </a:solidFill>
              </a:defRPr>
            </a:lvl3pPr>
            <a:lvl4pPr marL="1221946" indent="-286754">
              <a:lnSpc>
                <a:spcPct val="100000"/>
              </a:lnSpc>
              <a:spcAft>
                <a:spcPts val="545"/>
              </a:spcAft>
              <a:defRPr sz="1300">
                <a:solidFill>
                  <a:schemeClr val="tx1"/>
                </a:solidFill>
              </a:defRPr>
            </a:lvl4pPr>
            <a:lvl5pPr marL="1543283" indent="-324220">
              <a:lnSpc>
                <a:spcPct val="100000"/>
              </a:lnSpc>
              <a:spcAft>
                <a:spcPts val="545"/>
              </a:spcAft>
              <a:defRPr sz="13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4"/>
            <p:custDataLst>
              <p:tags r:id="rId4"/>
            </p:custDataLst>
          </p:nvPr>
        </p:nvSpPr>
        <p:spPr>
          <a:xfrm>
            <a:off x="446088" y="6446838"/>
            <a:ext cx="1458912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5"/>
            <p:custDataLst>
              <p:tags r:id="rId5"/>
            </p:custDataLst>
          </p:nvPr>
        </p:nvSpPr>
        <p:spPr>
          <a:xfrm>
            <a:off x="7958138" y="6457950"/>
            <a:ext cx="531812" cy="168275"/>
          </a:xfrm>
        </p:spPr>
        <p:txBody>
          <a:bodyPr/>
          <a:lstStyle>
            <a:lvl1pPr>
              <a:defRPr/>
            </a:lvl1pPr>
          </a:lstStyle>
          <a:p>
            <a:fld id="{36052757-FB79-FA44-9F18-92BAE4A74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6052757-FB79-FA44-9F18-92BAE4A74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457200" y="928688"/>
            <a:ext cx="8229600" cy="519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ru-RU" noProof="0" dirty="0" smtClean="0"/>
          </a:p>
        </p:txBody>
      </p:sp>
      <p:sp>
        <p:nvSpPr>
          <p:cNvPr id="7" name="Rectangle 6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auto">
          <a:xfrm>
            <a:off x="0" y="0"/>
            <a:ext cx="9144000" cy="654368"/>
          </a:xfrm>
          <a:prstGeom prst="rect">
            <a:avLst/>
          </a:prstGeom>
          <a:solidFill>
            <a:srgbClr val="CC0000">
              <a:alpha val="70000"/>
            </a:srgb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9" tIns="45719" rIns="91439" bIns="45719" anchor="ctr"/>
          <a:lstStyle/>
          <a:p>
            <a:pPr algn="ctr" defTabSz="457196">
              <a:defRPr/>
            </a:pPr>
            <a:endParaRPr lang="ru-RU" noProof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36052757-FB79-FA44-9F18-92BAE4A74C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917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57150" y="0"/>
            <a:ext cx="822960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</p:sldLayoutIdLst>
  <p:timing>
    <p:tnLst>
      <p:par>
        <p:cTn id="1" dur="indefinite" restart="never" nodeType="tmRoot"/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7" grpId="24" animBg="1"/>
      <p:bldP spid="7" grpId="25" animBg="1"/>
      <p:bldP spid="7" grpId="26" animBg="1"/>
      <p:bldP spid="7" grpId="27" animBg="1"/>
      <p:bldP spid="7" grpId="28" animBg="1"/>
      <p:bldP spid="7" grpId="29" animBg="1"/>
      <p:bldP spid="7" grpId="30" animBg="1"/>
      <p:bldP spid="7" grpId="31" animBg="1"/>
      <p:bldP spid="7" grpId="32" animBg="1"/>
      <p:bldP spid="7" grpId="33" animBg="1"/>
      <p:bldP spid="7" grpId="34" animBg="1"/>
      <p:bldP spid="7" grpId="35" animBg="1"/>
      <p:bldP spid="7" grpId="36" animBg="1"/>
      <p:bldP spid="7" grpId="37" animBg="1"/>
      <p:bldP spid="7" grpId="38" animBg="1"/>
      <p:bldP spid="7" grpId="39" animBg="1"/>
      <p:bldP spid="7" grpId="40" animBg="1"/>
      <p:bldP spid="7" grpId="41" animBg="1"/>
      <p:bldP spid="7" grpId="42" animBg="1"/>
      <p:bldP spid="7" grpId="43" animBg="1"/>
      <p:bldP spid="7" grpId="44" animBg="1"/>
      <p:bldP spid="7" grpId="45" animBg="1"/>
      <p:bldP spid="7" grpId="46" animBg="1"/>
      <p:bldP spid="7" grpId="47" animBg="1"/>
      <p:bldP spid="7" grpId="48" animBg="1"/>
      <p:bldP spid="7" grpId="49" animBg="1"/>
      <p:bldP spid="7" grpId="50" animBg="1"/>
      <p:bldP spid="7" grpId="51" animBg="1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3600" b="0" kern="1200" dirty="0">
          <a:solidFill>
            <a:schemeClr val="bg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5" charset="0"/>
          <a:ea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5" charset="0"/>
          <a:ea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5" charset="0"/>
          <a:ea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5" charset="0"/>
          <a:ea typeface="ＭＳ Ｐゴシック" pitchFamily="-108" charset="-128"/>
        </a:defRPr>
      </a:lvl5pPr>
      <a:lvl6pPr marL="45719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5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5" charset="0"/>
        </a:defRPr>
      </a:lvl7pPr>
      <a:lvl8pPr marL="1371587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5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-65" charset="0"/>
        </a:defRPr>
      </a:lvl9pPr>
    </p:titleStyle>
    <p:bodyStyle>
      <a:lvl1pPr marL="341472" indent="-3414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1522" indent="-2843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1572" indent="-2271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598772" indent="-2271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5972" indent="-2271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575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dTc7XW4BpksQSwWgLb9Qril0znEI_S1ZWdVFU27BrNQ/viewanalytics" TargetMode="External"/><Relationship Id="rId2" Type="http://schemas.openxmlformats.org/officeDocument/2006/relationships/hyperlink" Target="http://talschool77.blogspot.ru/p/blog-page_8274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alschool77.blogspot.ru/p/blog-page_6138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star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alschool77.blogspot.ru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alschool77.blogspot.ru/p/web-20.html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talschool77.blogspot.ru/2013/03/blog-post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hyperlink" Target="http://talschool77.blogspot.ru/2013/04/blog-post_10.html" TargetMode="External"/><Relationship Id="rId4" Type="http://schemas.openxmlformats.org/officeDocument/2006/relationships/hyperlink" Target="http://talschool77.blogspot.ru/p/google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1112cloud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0" y="3382736"/>
            <a:ext cx="6125029" cy="347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b="1" dirty="0" smtClean="0"/>
              <a:t>Google облака как виртуальное </a:t>
            </a:r>
            <a:br>
              <a:rPr lang="ru-RU" b="1" dirty="0" smtClean="0"/>
            </a:br>
            <a:r>
              <a:rPr lang="ru-RU" b="1" dirty="0" smtClean="0"/>
              <a:t>рабочее место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513" y="4611231"/>
            <a:ext cx="346891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Работу выполнила: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ученица 10 класса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МКОУ Таловской СОШ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Бирюкова Екатерина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Руководитель: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Мариехум Л.И.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Почему </a:t>
            </a:r>
            <a:r>
              <a:rPr lang="en-US" dirty="0" smtClean="0"/>
              <a:t>Google</a:t>
            </a:r>
            <a:r>
              <a:rPr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2229" y="796884"/>
            <a:ext cx="63717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 Narrow" pitchFamily="34" charset="0"/>
              </a:rPr>
              <a:t>Преимущества сервисов и инструментов </a:t>
            </a:r>
            <a:r>
              <a:rPr lang="ru-RU" sz="2200" dirty="0" err="1" smtClean="0">
                <a:latin typeface="Arial Narrow" pitchFamily="34" charset="0"/>
              </a:rPr>
              <a:t>Google</a:t>
            </a:r>
            <a:r>
              <a:rPr lang="ru-RU" sz="2200" dirty="0" smtClean="0">
                <a:latin typeface="Arial Narrow" pitchFamily="34" charset="0"/>
              </a:rPr>
              <a:t> —</a:t>
            </a:r>
          </a:p>
          <a:p>
            <a:pPr algn="ctr"/>
            <a:r>
              <a:rPr lang="ru-RU" sz="2200" dirty="0" smtClean="0">
                <a:latin typeface="Arial Narrow" pitchFamily="34" charset="0"/>
              </a:rPr>
              <a:t>наличие централизованного хранилища данных </a:t>
            </a:r>
          </a:p>
          <a:p>
            <a:pPr algn="ctr"/>
            <a:r>
              <a:rPr lang="ru-RU" sz="2200" dirty="0" smtClean="0">
                <a:latin typeface="Arial Narrow" pitchFamily="34" charset="0"/>
              </a:rPr>
              <a:t>и продуманный интерфейс.</a:t>
            </a:r>
          </a:p>
          <a:p>
            <a:pPr algn="ctr"/>
            <a:r>
              <a:rPr lang="ru-RU" sz="2200" dirty="0" smtClean="0">
                <a:latin typeface="Arial Narrow" pitchFamily="34" charset="0"/>
              </a:rPr>
              <a:t>Для размещения материалов на социальных сервисах требуется регистрация. В итоге, если пользоваться несколькими сервисами, появляется проблема с запоминанием логинов и паролей. </a:t>
            </a:r>
            <a:endParaRPr lang="ru-RU" sz="2200" dirty="0"/>
          </a:p>
        </p:txBody>
      </p:sp>
      <p:pic>
        <p:nvPicPr>
          <p:cNvPr id="5" name="Рисунок 4" descr="obl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89438"/>
            <a:ext cx="2738160" cy="1971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6529" y="3259097"/>
            <a:ext cx="81302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 Narrow" pitchFamily="34" charset="0"/>
              </a:rPr>
              <a:t>В этом отношении сервисы </a:t>
            </a:r>
            <a:r>
              <a:rPr lang="ru-RU" sz="2200" dirty="0" err="1" smtClean="0">
                <a:latin typeface="Arial Narrow" pitchFamily="34" charset="0"/>
              </a:rPr>
              <a:t>Google</a:t>
            </a:r>
            <a:r>
              <a:rPr lang="ru-RU" sz="2200" dirty="0" smtClean="0">
                <a:latin typeface="Arial Narrow" pitchFamily="34" charset="0"/>
              </a:rPr>
              <a:t> имеют преимущество перед остальными сервисами, т.к. под одним </a:t>
            </a:r>
            <a:r>
              <a:rPr lang="ru-RU" sz="2200" dirty="0" err="1" smtClean="0">
                <a:latin typeface="Arial Narrow" pitchFamily="34" charset="0"/>
              </a:rPr>
              <a:t>аккаунтом</a:t>
            </a:r>
            <a:r>
              <a:rPr lang="ru-RU" sz="2200" dirty="0" smtClean="0">
                <a:latin typeface="Arial Narrow" pitchFamily="34" charset="0"/>
              </a:rPr>
              <a:t> возможен доступ к любому сервису, входящему в состав </a:t>
            </a:r>
            <a:r>
              <a:rPr lang="ru-RU" sz="2200" dirty="0" err="1" smtClean="0">
                <a:latin typeface="Arial Narrow" pitchFamily="34" charset="0"/>
              </a:rPr>
              <a:t>Google</a:t>
            </a:r>
            <a:r>
              <a:rPr lang="ru-RU" sz="2200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ru-RU" sz="2200" dirty="0" smtClean="0">
                <a:latin typeface="Arial Narrow" pitchFamily="34" charset="0"/>
              </a:rPr>
              <a:t>Тут можно делать всё – хранить данные, создавать презентации, текстовые и табличные документы, рисунки, тесты, поэтому я считаю, что инструменты </a:t>
            </a:r>
            <a:r>
              <a:rPr lang="ru-RU" sz="2200" dirty="0" err="1" smtClean="0">
                <a:latin typeface="Arial Narrow" pitchFamily="34" charset="0"/>
              </a:rPr>
              <a:t>Google</a:t>
            </a:r>
            <a:r>
              <a:rPr lang="ru-RU" sz="2200" dirty="0" smtClean="0">
                <a:latin typeface="Arial Narrow" pitchFamily="34" charset="0"/>
              </a:rPr>
              <a:t> - общедоступная и универсальная  среда  для работы – виртуального рабочее место </a:t>
            </a:r>
          </a:p>
          <a:p>
            <a:pPr algn="ctr"/>
            <a:r>
              <a:rPr lang="ru-RU" sz="2200" dirty="0" smtClean="0">
                <a:latin typeface="Arial Narrow" pitchFamily="34" charset="0"/>
              </a:rPr>
              <a:t>для любого рядового пользователя.</a:t>
            </a:r>
          </a:p>
          <a:p>
            <a:endParaRPr lang="ru-RU" sz="2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2757-FB79-FA44-9F18-92BAE4A74C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Какие преимущества это даёт нам?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8970" y="796884"/>
            <a:ext cx="81425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Arial Narrow" pitchFamily="34" charset="0"/>
              </a:rPr>
              <a:t>Не нужно  иметь какую-либо программу на своём компьютере, её можно бесплатно получить  для работы в Интернете, как услугу.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Arial Narrow" pitchFamily="34" charset="0"/>
              </a:rPr>
              <a:t>Работа с документами возможна с помощью любого мобильного устройства, поддерживающего работу в Интернете.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Arial Narrow" pitchFamily="34" charset="0"/>
              </a:rPr>
              <a:t>Это качественно иной уровень получения современных знаний — можно  находиться в процессе обучения в любое время и в любом месте, где есть Интернет. 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Пользоваться облачными технологиями сегодня порой удобнее, чем тратить на программы большие суммы денег. </a:t>
            </a:r>
            <a:endParaRPr lang="ru-RU" sz="28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2757-FB79-FA44-9F18-92BAE4A74C7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Практическая часть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83550" y="796884"/>
            <a:ext cx="4071763" cy="306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" marR="0" lvl="1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1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 результатам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опроса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изучила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3"/>
              </a:rPr>
              <a:t>статистику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пользования облачных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сервисов и применения средств ИКТ </a:t>
            </a:r>
            <a:b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среди учащихся </a:t>
            </a:r>
            <a:b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 учителей школы</a:t>
            </a:r>
          </a:p>
          <a:p>
            <a:pPr marL="6350" marR="0" lvl="1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11200" algn="l"/>
              </a:tabLst>
            </a:pPr>
            <a:endParaRPr lang="ru-RU" sz="2800" baseline="0" dirty="0" smtClean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2" name="Рисунок 11" descr="2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796884"/>
            <a:ext cx="4740706" cy="20188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44" y="3585029"/>
            <a:ext cx="88124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Вывод: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0" lvl="1"/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Большинство респондентов не пользуются сервисами 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Web </a:t>
            </a:r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2.0, используют традиционные средства хранения и обработки файлов, не знают о возможностях сервисов 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Google</a:t>
            </a:r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0" lvl="1"/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Но, в свою очередь, хочется отметить, что большинство желает узнать и научиться применять новинки в своей деятельности.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2757-FB79-FA44-9F18-92BAE4A74C7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Практическая часть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0666" y="796884"/>
            <a:ext cx="5462078" cy="10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" marR="0" lvl="1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11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Создала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инструкции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по работе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в сервисе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Google Drive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7" name="Рисунок 6" descr="5716220-google-drive.jpg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134" y="495100"/>
            <a:ext cx="2612571" cy="1440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135" y="3767953"/>
            <a:ext cx="81570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 Narrow" pitchFamily="34" charset="0"/>
              </a:rPr>
              <a:t>Google</a:t>
            </a:r>
            <a:r>
              <a:rPr lang="ru-RU" sz="2400" dirty="0" smtClean="0">
                <a:latin typeface="Arial Narrow" pitchFamily="34" charset="0"/>
              </a:rPr>
              <a:t> Диск предоставляет доступ к сервису "Документы </a:t>
            </a:r>
            <a:r>
              <a:rPr lang="ru-RU" sz="2400" dirty="0" err="1" smtClean="0">
                <a:latin typeface="Arial Narrow" pitchFamily="34" charset="0"/>
              </a:rPr>
              <a:t>Google</a:t>
            </a:r>
            <a:r>
              <a:rPr lang="ru-RU" sz="2400" dirty="0" smtClean="0">
                <a:latin typeface="Arial Narrow" pitchFamily="34" charset="0"/>
              </a:rPr>
              <a:t>", за счет чего можно хранить в </a:t>
            </a:r>
            <a:r>
              <a:rPr lang="ru-RU" sz="2400" dirty="0" err="1" smtClean="0">
                <a:latin typeface="Arial Narrow" pitchFamily="34" charset="0"/>
              </a:rPr>
              <a:t>Google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Drive</a:t>
            </a:r>
            <a:r>
              <a:rPr lang="ru-RU" sz="2400" dirty="0" smtClean="0">
                <a:latin typeface="Arial Narrow" pitchFamily="34" charset="0"/>
              </a:rPr>
              <a:t> локальные копии ваших документов.  Добавление </a:t>
            </a:r>
            <a:r>
              <a:rPr lang="ru-RU" sz="2400" dirty="0" err="1" smtClean="0">
                <a:latin typeface="Arial Narrow" pitchFamily="34" charset="0"/>
              </a:rPr>
              <a:t>онлайн</a:t>
            </a:r>
            <a:r>
              <a:rPr lang="ru-RU" sz="2400" dirty="0" smtClean="0">
                <a:latin typeface="Arial Narrow" pitchFamily="34" charset="0"/>
              </a:rPr>
              <a:t> документов на диск </a:t>
            </a:r>
            <a:r>
              <a:rPr lang="ru-RU" sz="2400" dirty="0" err="1" smtClean="0">
                <a:latin typeface="Arial Narrow" pitchFamily="34" charset="0"/>
              </a:rPr>
              <a:t>Google</a:t>
            </a:r>
            <a:r>
              <a:rPr lang="ru-RU" sz="2400" dirty="0" smtClean="0">
                <a:latin typeface="Arial Narrow" pitchFamily="34" charset="0"/>
              </a:rPr>
              <a:t> осуществляется через web-интерфейс. Также как и их последующее открытие  и сохранение в различных форматах. Сервис позволяет не только хранить файлы в Интернете, но и работать над ними вместе с коллегами и друзьями, находящимися за сотни километров от вас.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0135" y="1828961"/>
            <a:ext cx="8442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Narrow" pitchFamily="34" charset="0"/>
              </a:rPr>
              <a:t>Стартовый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объем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hlinkClick r:id="rId4"/>
              </a:rPr>
              <a:t>Google Drive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предоставляемый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itchFamily="34" charset="0"/>
              </a:rPr>
              <a:t>бесплатно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составляет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5 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itchFamily="34" charset="0"/>
              </a:rPr>
              <a:t>Гб</a:t>
            </a:r>
            <a:r>
              <a:rPr lang="en-US" sz="2400" dirty="0" smtClean="0">
                <a:latin typeface="Arial Narrow" pitchFamily="34" charset="0"/>
              </a:rPr>
              <a:t>. </a:t>
            </a:r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r>
              <a:rPr lang="en-US" sz="2400" dirty="0" err="1" smtClean="0">
                <a:latin typeface="Arial Narrow" pitchFamily="34" charset="0"/>
              </a:rPr>
              <a:t>Для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авторизации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на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сервисе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используется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учетная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запись</a:t>
            </a:r>
            <a:r>
              <a:rPr lang="en-US" sz="2400" dirty="0" smtClean="0">
                <a:latin typeface="Arial Narrow" pitchFamily="34" charset="0"/>
              </a:rPr>
              <a:t> Google. </a:t>
            </a:r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r>
              <a:rPr lang="en-US" sz="2400" dirty="0" err="1" smtClean="0">
                <a:latin typeface="Arial Narrow" pitchFamily="34" charset="0"/>
              </a:rPr>
              <a:t>Коммерческие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тарифные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планы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за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аккаунт</a:t>
            </a:r>
            <a:r>
              <a:rPr lang="ru-RU" sz="2400" dirty="0" smtClean="0">
                <a:latin typeface="Arial Narrow" pitchFamily="34" charset="0"/>
              </a:rPr>
              <a:t> в </a:t>
            </a:r>
            <a:r>
              <a:rPr lang="en-US" sz="2400" dirty="0" err="1" smtClean="0">
                <a:latin typeface="Arial Narrow" pitchFamily="34" charset="0"/>
              </a:rPr>
              <a:t>месяц</a:t>
            </a:r>
            <a:r>
              <a:rPr lang="ru-RU" sz="2400" dirty="0" smtClean="0">
                <a:latin typeface="Arial Narrow" pitchFamily="34" charset="0"/>
              </a:rPr>
              <a:t>:</a:t>
            </a:r>
          </a:p>
          <a:p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25 Г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 -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$2,49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100 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itchFamily="34" charset="0"/>
              </a:rPr>
              <a:t>Гб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 -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$4,99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16 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itchFamily="34" charset="0"/>
              </a:rPr>
              <a:t>Тb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- 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$799,99</a:t>
            </a:r>
            <a:endParaRPr lang="ru-RU" sz="2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2757-FB79-FA44-9F18-92BAE4A74C7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Практическая часть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841466"/>
            <a:ext cx="8505373" cy="107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" marR="0" lvl="1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11200" algn="l"/>
              </a:tabLst>
            </a:pPr>
            <a:r>
              <a:rPr lang="ru-RU" sz="28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Разместила в сети </a:t>
            </a:r>
            <a:r>
              <a:rPr lang="ru-RU" sz="28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2"/>
              </a:rPr>
              <a:t>результаты</a:t>
            </a:r>
            <a:r>
              <a:rPr lang="ru-RU" sz="28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своей исследовательской работы средствами сервиса 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Blogger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57150" y="1916247"/>
            <a:ext cx="9029700" cy="471487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2757-FB79-FA44-9F18-92BAE4A74C7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Выводы и перспективы: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948690"/>
            <a:ext cx="78644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Думаю, что пройдет немного времени и, возможно, будет пересмотрена концепция компьютера как технического устройства. Настанет час, когда на жестком диске компьютера вы не найдете прикладных программ, – все необходимые функции будут доступны через Интернет. </a:t>
            </a:r>
          </a:p>
          <a:p>
            <a:r>
              <a:rPr lang="ru-RU" sz="2400" dirty="0" smtClean="0">
                <a:latin typeface="Arial Narrow" pitchFamily="34" charset="0"/>
              </a:rPr>
              <a:t>Количество облачных сервисов растёт с каждым днем, увеличивается объём и качество предоставляемых услуг, поэтому данная тема исследования будет </a:t>
            </a:r>
            <a:r>
              <a:rPr lang="ru-RU" sz="2400" smtClean="0">
                <a:latin typeface="Arial Narrow" pitchFamily="34" charset="0"/>
              </a:rPr>
              <a:t>актуальной всегда.</a:t>
            </a:r>
            <a:endParaRPr lang="ru-RU" sz="2400" dirty="0" smtClean="0">
              <a:latin typeface="Arial Narrow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Результаты моей исследовательской работы можно использовать</a:t>
            </a:r>
            <a:endParaRPr lang="ru-RU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0"/>
            <a:r>
              <a:rPr lang="ru-RU" sz="2400" dirty="0" smtClean="0">
                <a:latin typeface="Arial Narrow" pitchFamily="34" charset="0"/>
              </a:rPr>
              <a:t> Всем пользователям ПК;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образовательной и учебной деятельности, учителям, преподавателям, ученикам, студентам.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2757-FB79-FA44-9F18-92BAE4A74C7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1112cloud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0" y="3382736"/>
            <a:ext cx="6125029" cy="347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sz="6000" b="1" smtClean="0"/>
              <a:t>Спасибо за внимание</a:t>
            </a:r>
            <a:endParaRPr lang="en-US" sz="60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96884"/>
            <a:ext cx="8812470" cy="5183002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 smtClean="0">
                <a:latin typeface="Arial Narrow" pitchFamily="34" charset="0"/>
              </a:rPr>
              <a:t>Ещё совсем недавно слова «облачные технологии»,  </a:t>
            </a:r>
            <a:br>
              <a:rPr lang="ru-RU" sz="2600" dirty="0" smtClean="0">
                <a:latin typeface="Arial Narrow" pitchFamily="34" charset="0"/>
              </a:rPr>
            </a:br>
            <a:r>
              <a:rPr lang="ru-RU" sz="2600" dirty="0" smtClean="0">
                <a:latin typeface="Arial Narrow" pitchFamily="34" charset="0"/>
              </a:rPr>
              <a:t>«IT облака»,  «облачные сервисы» вызывали у меня </a:t>
            </a:r>
            <a:br>
              <a:rPr lang="ru-RU" sz="2600" dirty="0" smtClean="0">
                <a:latin typeface="Arial Narrow" pitchFamily="34" charset="0"/>
              </a:rPr>
            </a:br>
            <a:r>
              <a:rPr lang="ru-RU" sz="2600" dirty="0" smtClean="0">
                <a:latin typeface="Arial Narrow" pitchFamily="34" charset="0"/>
              </a:rPr>
              <a:t>непонимание и ощущение чего-то нереального, </a:t>
            </a:r>
            <a:br>
              <a:rPr lang="ru-RU" sz="2600" dirty="0" smtClean="0">
                <a:latin typeface="Arial Narrow" pitchFamily="34" charset="0"/>
              </a:rPr>
            </a:br>
            <a:r>
              <a:rPr lang="ru-RU" sz="2600" dirty="0" smtClean="0">
                <a:latin typeface="Arial Narrow" pitchFamily="34" charset="0"/>
              </a:rPr>
              <a:t>что в жизни меня никак не коснётся. </a:t>
            </a:r>
            <a:br>
              <a:rPr lang="ru-RU" sz="2600" dirty="0" smtClean="0">
                <a:latin typeface="Arial Narrow" pitchFamily="34" charset="0"/>
              </a:rPr>
            </a:br>
            <a:r>
              <a:rPr lang="ru-RU" sz="2600" dirty="0" smtClean="0">
                <a:latin typeface="Arial Narrow" pitchFamily="34" charset="0"/>
              </a:rPr>
              <a:t>Еще вчера они считались вымыслом, сегодня стали реальностью. </a:t>
            </a:r>
          </a:p>
          <a:p>
            <a:pPr marL="0" indent="0" algn="ctr">
              <a:buNone/>
            </a:pPr>
            <a:r>
              <a:rPr lang="ru-RU" sz="2600" dirty="0" smtClean="0">
                <a:latin typeface="Arial Narrow" pitchFamily="34" charset="0"/>
              </a:rPr>
              <a:t>Появившись несколько лет назад, облачные сервисы стремительно развиваются, постоянно совершенствуются </a:t>
            </a:r>
            <a:br>
              <a:rPr lang="ru-RU" sz="2600" dirty="0" smtClean="0">
                <a:latin typeface="Arial Narrow" pitchFamily="34" charset="0"/>
              </a:rPr>
            </a:br>
            <a:r>
              <a:rPr lang="ru-RU" sz="2600" dirty="0" smtClean="0">
                <a:latin typeface="Arial Narrow" pitchFamily="34" charset="0"/>
              </a:rPr>
              <a:t>и предоставляют все больше возможностей.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Arial Narrow" pitchFamily="34" charset="0"/>
              </a:rPr>
              <a:t>В виртуальном «небе» можно найти «облако» </a:t>
            </a:r>
            <a:br>
              <a:rPr lang="ru-RU" sz="2600" b="1" dirty="0" smtClean="0">
                <a:latin typeface="Arial Narrow" pitchFamily="34" charset="0"/>
              </a:rPr>
            </a:br>
            <a:r>
              <a:rPr lang="ru-RU" sz="2600" b="1" dirty="0" smtClean="0">
                <a:latin typeface="Arial Narrow" pitchFamily="34" charset="0"/>
              </a:rPr>
              <a:t>на любой вкус, для решения любой творческой задачи.</a:t>
            </a:r>
          </a:p>
          <a:p>
            <a:pPr marL="0" indent="0" algn="just"/>
            <a:endParaRPr lang="ru-RU" dirty="0" smtClean="0">
              <a:latin typeface="Arial Narrow" pitchFamily="34" charset="0"/>
            </a:endParaRPr>
          </a:p>
          <a:p>
            <a:pPr marL="0" indent="22225" algn="just">
              <a:buNone/>
            </a:pPr>
            <a:endParaRPr lang="ru-RU" sz="3200" dirty="0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80" y="5123543"/>
            <a:ext cx="4957354" cy="150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Гипотеза: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1829" y="1003541"/>
            <a:ext cx="75306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 Narrow" pitchFamily="34" charset="0"/>
              </a:rPr>
              <a:t>Со временем будет пересмотрена концепция компьютера как технического устройства. Настанет час, когда на жестком диске компьютера вы не найдете прикладных программ, – все необходимые функции будут доступны через Интернет. </a:t>
            </a:r>
          </a:p>
          <a:p>
            <a:pPr algn="just"/>
            <a:r>
              <a:rPr lang="ru-RU" sz="2800" dirty="0" smtClean="0">
                <a:latin typeface="Arial Narrow" pitchFamily="34" charset="0"/>
              </a:rPr>
              <a:t>Облачные сервисы могут быть виртуальным рабочим местом для любого рядового пользователя.</a:t>
            </a:r>
          </a:p>
          <a:p>
            <a:endParaRPr lang="ru-RU" sz="2800" dirty="0">
              <a:latin typeface="Arial Narrow" pitchFamily="34" charset="0"/>
            </a:endParaRPr>
          </a:p>
        </p:txBody>
      </p:sp>
      <p:pic>
        <p:nvPicPr>
          <p:cNvPr id="8" name="Рисунок 7" descr="2012-09-11_092027.jpg"/>
          <p:cNvPicPr>
            <a:picLocks noChangeAspect="1"/>
          </p:cNvPicPr>
          <p:nvPr/>
        </p:nvPicPr>
        <p:blipFill>
          <a:blip r:embed="rId2"/>
          <a:srcRect b="45172"/>
          <a:stretch>
            <a:fillRect/>
          </a:stretch>
        </p:blipFill>
        <p:spPr>
          <a:xfrm>
            <a:off x="2062162" y="4165599"/>
            <a:ext cx="5019675" cy="226649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2757-FB79-FA44-9F18-92BAE4A74C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530" y="2826616"/>
            <a:ext cx="8229600" cy="3585255"/>
          </a:xfrm>
        </p:spPr>
        <p:txBody>
          <a:bodyPr/>
          <a:lstStyle/>
          <a:p>
            <a:pPr marL="87313" indent="22225" algn="ctr">
              <a:buNone/>
            </a:pPr>
            <a:r>
              <a:rPr lang="ru-RU" sz="3600" dirty="0" smtClean="0">
                <a:latin typeface="Arial Narrow" pitchFamily="34" charset="0"/>
              </a:rPr>
              <a:t>Найти общедоступную и универсальную 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IT-технологию для  организации виртуального рабочего места (ВРМ), 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как  рабочей среды, формируемой  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на базе облачных технологий.</a:t>
            </a:r>
          </a:p>
          <a:p>
            <a:endParaRPr lang="ru-RU" dirty="0"/>
          </a:p>
        </p:txBody>
      </p:sp>
      <p:pic>
        <p:nvPicPr>
          <p:cNvPr id="4" name="Рисунок 3" descr="clou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96884"/>
            <a:ext cx="3646225" cy="202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latin typeface="Arial Narrow" pitchFamily="34" charset="0"/>
              </a:rPr>
              <a:t>Изучить уровень  владения ИКТ и использования социальных сервисов среди учащихся учителей школы, проведение опроса.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Познакомиться с сервисами </a:t>
            </a:r>
            <a:r>
              <a:rPr lang="ru-RU" sz="2400" dirty="0" err="1" smtClean="0">
                <a:latin typeface="Arial Narrow" pitchFamily="34" charset="0"/>
              </a:rPr>
              <a:t>Google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Пополнить мою копилку сервисы </a:t>
            </a:r>
            <a:r>
              <a:rPr lang="en-US" sz="2400" dirty="0" smtClean="0">
                <a:latin typeface="Arial Narrow" pitchFamily="34" charset="0"/>
              </a:rPr>
              <a:t>Web</a:t>
            </a:r>
            <a:r>
              <a:rPr lang="ru-RU" sz="2400" dirty="0" smtClean="0">
                <a:latin typeface="Arial Narrow" pitchFamily="34" charset="0"/>
              </a:rPr>
              <a:t> 2.0. 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Выбрать наиболее эффективные и удобные сервисы.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Создать инструкции по работе  с наиболее актуальными сервисами </a:t>
            </a:r>
            <a:r>
              <a:rPr lang="ru-RU" sz="2400" dirty="0" err="1" smtClean="0">
                <a:latin typeface="Arial Narrow" pitchFamily="34" charset="0"/>
              </a:rPr>
              <a:t>Google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Освоить один из сервисов </a:t>
            </a:r>
            <a:r>
              <a:rPr lang="ru-RU" sz="2400" dirty="0" err="1" smtClean="0">
                <a:latin typeface="Arial Narrow" pitchFamily="34" charset="0"/>
              </a:rPr>
              <a:t>Google</a:t>
            </a:r>
            <a:r>
              <a:rPr lang="ru-RU" sz="2400" dirty="0" smtClean="0">
                <a:latin typeface="Arial Narrow" pitchFamily="34" charset="0"/>
              </a:rPr>
              <a:t>  для  публикации 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результатов работы в сети.</a:t>
            </a:r>
          </a:p>
          <a:p>
            <a:endParaRPr lang="ru-RU" sz="2400" dirty="0">
              <a:latin typeface="Arial Narrow" pitchFamily="34" charset="0"/>
            </a:endParaRPr>
          </a:p>
        </p:txBody>
      </p:sp>
      <p:pic>
        <p:nvPicPr>
          <p:cNvPr id="4" name="Рисунок 3" descr="5716220-google-driv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10000"/>
          </a:blip>
          <a:stretch>
            <a:fillRect/>
          </a:stretch>
        </p:blipFill>
        <p:spPr>
          <a:xfrm>
            <a:off x="3121806" y="4766764"/>
            <a:ext cx="3091686" cy="1704973"/>
          </a:xfrm>
          <a:prstGeom prst="rect">
            <a:avLst/>
          </a:prstGeom>
        </p:spPr>
      </p:pic>
      <p:pic>
        <p:nvPicPr>
          <p:cNvPr id="5" name="Рисунок 4" descr="20121001-1417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919346"/>
            <a:ext cx="2978962" cy="1624465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42" y="4766764"/>
            <a:ext cx="778464" cy="77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2-1-gmail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626" y="5541173"/>
            <a:ext cx="2652174" cy="1170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2278743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Arial Narrow" pitchFamily="34" charset="0"/>
              </a:rPr>
              <a:t>Структура и содержание работы:</a:t>
            </a:r>
            <a:endParaRPr lang="ru-RU" sz="54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0028" y="3294743"/>
            <a:ext cx="4572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cs typeface="Arial" pitchFamily="34" charset="0"/>
              </a:rPr>
              <a:t>Теоретическая часть.</a:t>
            </a:r>
          </a:p>
          <a:p>
            <a:pPr marL="514350" lvl="0" indent="-5143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cs typeface="Arial" pitchFamily="34" charset="0"/>
              </a:rPr>
              <a:t>Практическая часть.</a:t>
            </a:r>
          </a:p>
          <a:p>
            <a:pPr marL="514350" lvl="0" indent="-5143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cs typeface="Arial" pitchFamily="34" charset="0"/>
              </a:rPr>
              <a:t>Выводы и перспективы.</a:t>
            </a:r>
          </a:p>
        </p:txBody>
      </p:sp>
      <p:pic>
        <p:nvPicPr>
          <p:cNvPr id="7" name="Рисунок 6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2743200"/>
            <a:ext cx="38100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Теоретическая часть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75429" y="1532351"/>
            <a:ext cx="5907315" cy="34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" marR="0" lvl="1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11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Введение. Облачные технологии.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6350" marR="0" lvl="1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11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Виды сервисов.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6350" marR="0" lvl="1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11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Инструменты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4"/>
              </a:rPr>
              <a:t>Google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– общедоступная и универсальная  среда  для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6350" marR="0" lvl="1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11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Заключение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8" name="Рисунок 7" descr="f8e3b35e9b038ae931893fe92881545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13" y="3811145"/>
            <a:ext cx="2643899" cy="2363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omputersFly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013" y="1114644"/>
            <a:ext cx="2643899" cy="2093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2757-FB79-FA44-9F18-92BAE4A74C7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smtClean="0">
                <a:latin typeface="Arial Narrow" pitchFamily="34" charset="0"/>
              </a:rPr>
              <a:t>В результате анализа материала</a:t>
            </a:r>
            <a:endParaRPr lang="ru-RU" b="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072" y="796884"/>
            <a:ext cx="77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Я отметила, что</a:t>
            </a:r>
            <a:r>
              <a:rPr lang="ru-RU" sz="2400" b="1" dirty="0" smtClean="0">
                <a:latin typeface="Arial Narrow" pitchFamily="34" charset="0"/>
              </a:rPr>
              <a:t> «Облачные технологии» </a:t>
            </a:r>
            <a:r>
              <a:rPr lang="ru-RU" sz="2400" dirty="0" smtClean="0">
                <a:latin typeface="Arial Narrow" pitchFamily="34" charset="0"/>
              </a:rPr>
              <a:t>-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 одна из самых модных современных «фишек» в информационных технологиях. 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Крупнейшие компании – </a:t>
            </a:r>
            <a:r>
              <a:rPr lang="ru-RU" sz="2400" dirty="0" err="1" smtClean="0">
                <a:latin typeface="Arial Narrow" pitchFamily="34" charset="0"/>
              </a:rPr>
              <a:t>Google</a:t>
            </a:r>
            <a:r>
              <a:rPr lang="ru-RU" sz="2400" dirty="0" smtClean="0">
                <a:latin typeface="Arial Narrow" pitchFamily="34" charset="0"/>
              </a:rPr>
              <a:t>, </a:t>
            </a:r>
            <a:r>
              <a:rPr lang="ru-RU" sz="2400" dirty="0" err="1" smtClean="0">
                <a:latin typeface="Arial Narrow" pitchFamily="34" charset="0"/>
              </a:rPr>
              <a:t>Apple</a:t>
            </a:r>
            <a:r>
              <a:rPr lang="ru-RU" sz="2400" dirty="0" smtClean="0">
                <a:latin typeface="Arial Narrow" pitchFamily="34" charset="0"/>
              </a:rPr>
              <a:t>, </a:t>
            </a:r>
            <a:r>
              <a:rPr lang="ru-RU" sz="2400" dirty="0" err="1" smtClean="0">
                <a:latin typeface="Arial Narrow" pitchFamily="34" charset="0"/>
              </a:rPr>
              <a:t>Microsoft</a:t>
            </a:r>
            <a:r>
              <a:rPr lang="ru-RU" sz="2400" dirty="0" smtClean="0">
                <a:latin typeface="Arial Narrow" pitchFamily="34" charset="0"/>
              </a:rPr>
              <a:t>, </a:t>
            </a:r>
            <a:r>
              <a:rPr lang="ru-RU" sz="2400" dirty="0" err="1" smtClean="0">
                <a:latin typeface="Arial Narrow" pitchFamily="34" charset="0"/>
              </a:rPr>
              <a:t>Amazon</a:t>
            </a:r>
            <a:r>
              <a:rPr lang="ru-RU" sz="2400" dirty="0" smtClean="0">
                <a:latin typeface="Arial Narrow" pitchFamily="34" charset="0"/>
              </a:rPr>
              <a:t> – бросают целые армии разработчиков в бой на этом поле рынка.</a:t>
            </a:r>
          </a:p>
          <a:p>
            <a:pPr algn="ctr"/>
            <a:endParaRPr lang="ru-RU" sz="24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05208"/>
            <a:ext cx="9144000" cy="10603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Arial Narrow" pitchFamily="34" charset="0"/>
              </a:rPr>
              <a:t>Классифицировала сервисы по функциональным задачам, которые они позволяют автоматизировать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9428" y="4397829"/>
            <a:ext cx="579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Arial Narrow" pitchFamily="34" charset="0"/>
              </a:rPr>
              <a:t>хранение и синхронизация файлов;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Arial Narrow" pitchFamily="34" charset="0"/>
              </a:rPr>
              <a:t>хранение закладок и заметок;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Arial Narrow" pitchFamily="34" charset="0"/>
              </a:rPr>
              <a:t>управление временем;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Arial Narrow" pitchFamily="34" charset="0"/>
              </a:rPr>
              <a:t>программные приложения.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2757-FB79-FA44-9F18-92BAE4A74C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537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sz="3200" smtClean="0">
                <a:latin typeface="Arial Narrow" pitchFamily="34" charset="0"/>
              </a:rPr>
              <a:t>Мой выбор: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3143" y="885371"/>
            <a:ext cx="7561942" cy="10014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Технологические разработки </a:t>
            </a:r>
            <a:r>
              <a:rPr lang="en-US" sz="2800" b="1" dirty="0" smtClean="0">
                <a:latin typeface="Arial Narrow" pitchFamily="34" charset="0"/>
              </a:rPr>
              <a:t>Google</a:t>
            </a:r>
          </a:p>
          <a:p>
            <a:pPr algn="ctr"/>
            <a:endParaRPr lang="ru-RU" dirty="0"/>
          </a:p>
        </p:txBody>
      </p:sp>
      <p:pic>
        <p:nvPicPr>
          <p:cNvPr id="20" name="Рисунок 19" descr="1292668807_picas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24476" r="4286" b="27778"/>
          <a:stretch>
            <a:fillRect/>
          </a:stretch>
        </p:blipFill>
        <p:spPr>
          <a:xfrm>
            <a:off x="653143" y="5859506"/>
            <a:ext cx="2380342" cy="890555"/>
          </a:xfrm>
          <a:prstGeom prst="rect">
            <a:avLst/>
          </a:prstGeom>
        </p:spPr>
      </p:pic>
      <p:pic>
        <p:nvPicPr>
          <p:cNvPr id="21" name="Рисунок 20" descr="big_21867887_0_400-16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t="12533"/>
          <a:stretch>
            <a:fillRect/>
          </a:stretch>
        </p:blipFill>
        <p:spPr>
          <a:xfrm>
            <a:off x="6061211" y="2699658"/>
            <a:ext cx="2493138" cy="921335"/>
          </a:xfrm>
          <a:prstGeom prst="rect">
            <a:avLst/>
          </a:prstGeom>
        </p:spPr>
      </p:pic>
      <p:pic>
        <p:nvPicPr>
          <p:cNvPr id="23" name="Рисунок 22" descr="5716220-google-driv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10000"/>
          </a:blip>
          <a:stretch>
            <a:fillRect/>
          </a:stretch>
        </p:blipFill>
        <p:spPr>
          <a:xfrm>
            <a:off x="464457" y="4301011"/>
            <a:ext cx="3091686" cy="1704973"/>
          </a:xfrm>
          <a:prstGeom prst="rect">
            <a:avLst/>
          </a:prstGeom>
        </p:spPr>
      </p:pic>
      <p:pic>
        <p:nvPicPr>
          <p:cNvPr id="27" name="Рисунок 26" descr="сайт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419" y="2699658"/>
            <a:ext cx="2617792" cy="1213836"/>
          </a:xfrm>
          <a:prstGeom prst="rect">
            <a:avLst/>
          </a:prstGeom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64" y="5655498"/>
            <a:ext cx="734055" cy="73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 descr="20121001-1417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57" y="2676546"/>
            <a:ext cx="2978962" cy="1624465"/>
          </a:xfrm>
          <a:prstGeom prst="rect">
            <a:avLst/>
          </a:prstGeom>
        </p:spPr>
      </p:pic>
      <p:pic>
        <p:nvPicPr>
          <p:cNvPr id="33" name="Рисунок 32" descr="real-google-calendar-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3419" y="3913494"/>
            <a:ext cx="2185089" cy="1638817"/>
          </a:xfrm>
          <a:prstGeom prst="rect">
            <a:avLst/>
          </a:prstGeom>
        </p:spPr>
      </p:pic>
      <p:pic>
        <p:nvPicPr>
          <p:cNvPr id="35" name="Рисунок 34" descr="binar-global-hangout.png"/>
          <p:cNvPicPr>
            <a:picLocks noChangeAspect="1"/>
          </p:cNvPicPr>
          <p:nvPr/>
        </p:nvPicPr>
        <p:blipFill>
          <a:blip r:embed="rId9"/>
          <a:srcRect l="19825" t="24589" r="6566" b="32141"/>
          <a:stretch>
            <a:fillRect/>
          </a:stretch>
        </p:blipFill>
        <p:spPr>
          <a:xfrm>
            <a:off x="5722090" y="3620993"/>
            <a:ext cx="3013264" cy="1931318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7010877" y="6385730"/>
            <a:ext cx="2133123" cy="364331"/>
          </a:xfrm>
        </p:spPr>
        <p:txBody>
          <a:bodyPr/>
          <a:lstStyle/>
          <a:p>
            <a:fld id="{36052757-FB79-FA44-9F18-92BAE4A74C7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" name="Рисунок 16" descr="2-1-gmail-logo.jpg"/>
          <p:cNvPicPr>
            <a:picLocks noChangeAspect="1"/>
          </p:cNvPicPr>
          <p:nvPr/>
        </p:nvPicPr>
        <p:blipFill>
          <a:blip r:embed="rId10">
            <a:lum contrast="20000"/>
          </a:blip>
          <a:stretch>
            <a:fillRect/>
          </a:stretch>
        </p:blipFill>
        <p:spPr>
          <a:xfrm>
            <a:off x="3823825" y="5575705"/>
            <a:ext cx="2660650" cy="117435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438400" y="1886857"/>
            <a:ext cx="4572478" cy="7511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Мои инструменты:</a:t>
            </a:r>
            <a:endParaRPr lang="en-US" sz="2800" b="1" dirty="0" smtClean="0">
              <a:latin typeface="Arial Narrow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6" name="Рисунок 15" descr="google_chrome_logo-300x30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8400" y="1835813"/>
            <a:ext cx="802157" cy="802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avel usability&amp;quot;&quot;/&gt;&lt;property id=&quot;20307&quot; value=&quot;256&quot;/&gt;&lt;/object&gt;&lt;object type=&quot;3&quot; unique_id=&quot;10005&quot;&gt;&lt;property id=&quot;20148&quot; value=&quot;5&quot;/&gt;&lt;property id=&quot;20300&quot; value=&quot;Slide 18 - &amp;quot;Спасибо! Вопросы?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Предметная область&amp;quot;&quot;/&gt;&lt;property id=&quot;20307&quot; value=&quot;258&quot;/&gt;&lt;/object&gt;&lt;object type=&quot;3&quot; unique_id=&quot;10077&quot;&gt;&lt;property id=&quot;20148&quot; value=&quot;5&quot;/&gt;&lt;property id=&quot;20300&quot; value=&quot;Slide 3 - &amp;quot;Туристы&amp;quot;&quot;/&gt;&lt;property id=&quot;20307&quot; value=&quot;260&quot;/&gt;&lt;/object&gt;&lt;object type=&quot;3&quot; unique_id=&quot;10078&quot;&gt;&lt;property id=&quot;20148&quot; value=&quot;5&quot;/&gt;&lt;property id=&quot;20300&quot; value=&quot;Slide 4 - &amp;quot;Отдых&amp;quot;&quot;/&gt;&lt;property id=&quot;20307&quot; value=&quot;259&quot;/&gt;&lt;/object&gt;&lt;object type=&quot;3&quot; unique_id=&quot;10100&quot;&gt;&lt;property id=&quot;20148&quot; value=&quot;5&quot;/&gt;&lt;property id=&quot;20300&quot; value=&quot;Slide 5 - &amp;quot;Компании&amp;quot;&quot;/&gt;&lt;property id=&quot;20307&quot; value=&quot;261&quot;/&gt;&lt;/object&gt;&lt;object type=&quot;3&quot; unique_id=&quot;10125&quot;&gt;&lt;property id=&quot;20148&quot; value=&quot;5&quot;/&gt;&lt;property id=&quot;20300&quot; value=&quot;Slide 6 - &amp;quot;Сайты&amp;quot;&quot;/&gt;&lt;property id=&quot;20307&quot; value=&quot;262&quot;/&gt;&lt;/object&gt;&lt;object type=&quot;3&quot; unique_id=&quot;10207&quot;&gt;&lt;property id=&quot;20148&quot; value=&quot;5&quot;/&gt;&lt;property id=&quot;20300&quot; value=&quot;Slide 10 - &amp;quot;Пользовательские истории&amp;quot;&quot;/&gt;&lt;property id=&quot;20307&quot; value=&quot;263&quot;/&gt;&lt;/object&gt;&lt;object type=&quot;3&quot; unique_id=&quot;10208&quot;&gt;&lt;property id=&quot;20148&quot; value=&quot;5&quot;/&gt;&lt;property id=&quot;20300&quot; value=&quot;Slide 14 - &amp;quot;Пример традиционного процесса заказа&amp;quot;&quot;/&gt;&lt;property id=&quot;20307&quot; value=&quot;264&quot;/&gt;&lt;/object&gt;&lt;object type=&quot;3&quot; unique_id=&quot;10242&quot;&gt;&lt;property id=&quot;20148&quot; value=&quot;5&quot;/&gt;&lt;property id=&quot;20300&quot; value=&quot;Slide 11 - &amp;quot;Фазы процессы онлайн-заказа отеля&amp;quot;&quot;/&gt;&lt;property id=&quot;20307&quot; value=&quot;265&quot;/&gt;&lt;/object&gt;&lt;object type=&quot;3&quot; unique_id=&quot;10243&quot;&gt;&lt;property id=&quot;20148&quot; value=&quot;5&quot;/&gt;&lt;property id=&quot;20300&quot; value=&quot;Slide 9 - &amp;quot;Пример e-commerce сайта &amp;quot;&quot;/&gt;&lt;property id=&quot;20307&quot; value=&quot;266&quot;/&gt;&lt;/object&gt;&lt;object type=&quot;3&quot; unique_id=&quot;10244&quot;&gt;&lt;property id=&quot;20148&quot; value=&quot;5&quot;/&gt;&lt;property id=&quot;20300&quot; value=&quot;Slide 8 - &amp;quot;Пример сайта агрегатора&amp;quot;&quot;/&gt;&lt;property id=&quot;20307&quot; value=&quot;267&quot;/&gt;&lt;/object&gt;&lt;object type=&quot;3&quot; unique_id=&quot;10315&quot;&gt;&lt;property id=&quot;20148&quot; value=&quot;5&quot;/&gt;&lt;property id=&quot;20300&quot; value=&quot;Slide 7 - &amp;quot;Пример информационного сайта&amp;quot;&quot;/&gt;&lt;property id=&quot;20307&quot; value=&quot;268&quot;/&gt;&lt;/object&gt;&lt;object type=&quot;3&quot; unique_id=&quot;10316&quot;&gt;&lt;property id=&quot;20148&quot; value=&quot;5&quot;/&gt;&lt;property id=&quot;20300&quot; value=&quot;Slide 12 - &amp;quot;Откуда привычки и почему они меняются?&amp;quot;&quot;/&gt;&lt;property id=&quot;20307&quot; value=&quot;269&quot;/&gt;&lt;/object&gt;&lt;object type=&quot;3&quot; unique_id=&quot;10397&quot;&gt;&lt;property id=&quot;20148&quot; value=&quot;5&quot;/&gt;&lt;property id=&quot;20300&quot; value=&quot;Slide 16 - &amp;quot;Другой процесс продажи&amp;quot;&quot;/&gt;&lt;property id=&quot;20307&quot; value=&quot;270&quot;/&gt;&lt;/object&gt;&lt;object type=&quot;3&quot; unique_id=&quot;10551&quot;&gt;&lt;property id=&quot;20148&quot; value=&quot;5&quot;/&gt;&lt;property id=&quot;20300&quot; value=&quot;Slide 13 - &amp;quot;Турист как интегратор&amp;quot;&quot;/&gt;&lt;property id=&quot;20307&quot; value=&quot;272&quot;/&gt;&lt;/object&gt;&lt;object type=&quot;3&quot; unique_id=&quot;10552&quot;&gt;&lt;property id=&quot;20148&quot; value=&quot;5&quot;/&gt;&lt;property id=&quot;20300&quot; value=&quot;Slide 15 - &amp;quot;Оператор как интегратор&amp;quot;&quot;/&gt;&lt;property id=&quot;20307&quot; value=&quot;271&quot;/&gt;&lt;/object&gt;&lt;object type=&quot;3&quot; unique_id=&quot;10572&quot;&gt;&lt;property id=&quot;20148&quot; value=&quot;5&quot;/&gt;&lt;property id=&quot;20300&quot; value=&quot;Slide 17 - &amp;quot;Типология пользователей&amp;quot;&quot;/&gt;&lt;property id=&quot;20307&quot; value=&quot;273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fppVvdLEfSMWsh48Ito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oEsDgxyIkFY87Myvtl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GcEx6b78Gok0KtSXe5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Yk9izdZ2ynOjXLqBZrw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JNLN1BoM1yxAISuexX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vGNHrleE0lzFAmwMboD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Mn2x7LUy4rbIh5Zk93x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02h8HKMJskEfUqETdtJ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uS5rMReAfZIAmZgZ49M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5DBB04-B7AB-46B6-AE52-503276FA4EB5}&quot;/&gt;&lt;filename val=&quot;C:\webinars.mm\webinar-66\data\asimages\{C55DBB04-B7AB-46B6-AE52-503276FA4EB5}.png&quot;/&gt;&lt;hasEffects val=&quot;1&quot;/&gt;&lt;left val=&quot;-32.28&quot;/&gt;&lt;top val=&quot;211.56&quot;/&gt;&lt;width val=&quot;859.92&quot;/&gt;&lt;height val=&quot;92.52&quot;/&gt;&lt;/ThreeDShapeInfo&gt;"/>
  <p:tag name="DVSHAPEID" val="ZQ32bzFfP4D6VRyp3fYU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TqhHdeHJHqSgJNKCf4K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wk3FDeoAFV9EO2gcbYK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EurRWObRQ6KpvQv0CAF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IUA0ZLJv7UiUFzdMiA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2TpxpHbm9vjbEMxhVOp8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7AbWMPi4EDUF0asA4x9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J0NGvmMYEK32iXeKowR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J6w6telBb1q8Ra96kVi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CXRvlj9C6ZjbgG9oTxC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Ca63BhcW7ZyztyfYS2rz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PFTsXV1L2VAAlHoiIR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8CA2299-D224-4B1B-8822-D5CB2C7B4A94}&quot;/&gt;&lt;filename val=&quot;C:\webinars.mm\webinar-66\data\asimages\{48CA2299-D224-4B1B-8822-D5CB2C7B4A94}.png&quot;/&gt;&lt;hasEffects val=&quot;1&quot;/&gt;&lt;left val=&quot;-0.72&quot;/&gt;&lt;top val=&quot;-0.72&quot;/&gt;&lt;width val=&quot;803.64&quot;/&gt;&lt;height val=&quot;61.8&quot;/&gt;&lt;/ThreeDShapeInfo&gt;"/>
  <p:tag name="DVSHAPEID" val="bOzrv7g2odJhfMFMj078k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DGdA9VEAB07akq98kgU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ZTdxzAjA9KAv1cfmM66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Es2eWkB6PEEL3jNQvlU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EEApIUf1cUptrn9wLgJ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1QxB1SR6xs1PNnDxCHQ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mzRpHZzDivEJDKR6Sn9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CDEajsUDCyAw5XgyhhrI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OR8cGyTZJz876eP6OV4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CDEajsUDCyAw5XgyhhrI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OR8cGyTZJz876eP6OV4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MVUDq7fFOKC5RPb6YF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1W7XifXBwPE2FzdCChY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azVtO19F0GQaUXwsO0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rPaBSl34uC8wMx2PqVs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buFg69sYmfgn86jc9N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1nbYqZzMKlYtDFWCfTBw"/>
</p:tagLst>
</file>

<file path=ppt/theme/theme1.xml><?xml version="1.0" encoding="utf-8"?>
<a:theme xmlns:a="http://schemas.openxmlformats.org/drawingml/2006/main" name="66-ux-t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78-intranet</Template>
  <TotalTime>2008</TotalTime>
  <Words>668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66-ux-team</vt:lpstr>
      <vt:lpstr>Google облака как виртуальное  рабочее место</vt:lpstr>
      <vt:lpstr>Актуальность:</vt:lpstr>
      <vt:lpstr>Гипотеза:</vt:lpstr>
      <vt:lpstr>Цели:</vt:lpstr>
      <vt:lpstr>Задачи:</vt:lpstr>
      <vt:lpstr>Презентация PowerPoint</vt:lpstr>
      <vt:lpstr>Теоретическая часть</vt:lpstr>
      <vt:lpstr>В результате анализа материала</vt:lpstr>
      <vt:lpstr>Мой выбор:</vt:lpstr>
      <vt:lpstr>Почему Google?</vt:lpstr>
      <vt:lpstr>Какие преимущества это даёт нам?</vt:lpstr>
      <vt:lpstr>Практическая часть</vt:lpstr>
      <vt:lpstr>Практическая часть</vt:lpstr>
      <vt:lpstr>Практическая часть</vt:lpstr>
      <vt:lpstr>Выводы и перспективы:</vt:lpstr>
      <vt:lpstr>Спасибо за внимание</vt:lpstr>
    </vt:vector>
  </TitlesOfParts>
  <Company>USABILITYLAB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usability</dc:title>
  <dc:creator>Andrew Sickorsky</dc:creator>
  <cp:lastModifiedBy>Макс</cp:lastModifiedBy>
  <cp:revision>158</cp:revision>
  <dcterms:created xsi:type="dcterms:W3CDTF">2010-06-17T06:25:27Z</dcterms:created>
  <dcterms:modified xsi:type="dcterms:W3CDTF">2016-10-25T14:38:30Z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1S4HTUnqxC3RNq6cUxjbt44cANgrLARElvpaHeXEFSrQ</vt:lpwstr>
  </property>
  <property fmtid="{D5CDD505-2E9C-101B-9397-08002B2CF9AE}" pid="4" name="Google.Documents.RevisionId">
    <vt:lpwstr>16818071823464761708</vt:lpwstr>
  </property>
  <property fmtid="{D5CDD505-2E9C-101B-9397-08002B2CF9AE}" pid="5" name="Google.Documents.PreviousRevisionId">
    <vt:lpwstr>02120130378150530096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