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</p:sldMasterIdLst>
  <p:notesMasterIdLst>
    <p:notesMasterId r:id="rId14"/>
  </p:notesMasterIdLst>
  <p:sldIdLst>
    <p:sldId id="257" r:id="rId3"/>
    <p:sldId id="295" r:id="rId4"/>
    <p:sldId id="298" r:id="rId5"/>
    <p:sldId id="309" r:id="rId6"/>
    <p:sldId id="308" r:id="rId7"/>
    <p:sldId id="258" r:id="rId8"/>
    <p:sldId id="269" r:id="rId9"/>
    <p:sldId id="284" r:id="rId10"/>
    <p:sldId id="288" r:id="rId11"/>
    <p:sldId id="289" r:id="rId12"/>
    <p:sldId id="29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C2F4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084" y="-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1745110-C1E3-4781-B96E-2932A101BEDD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5424241-C46D-45B8-AEB7-83005E9DD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20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843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 smtClean="0"/>
          </a:p>
        </p:txBody>
      </p:sp>
      <p:sp>
        <p:nvSpPr>
          <p:cNvPr id="1843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1888AE-DC2E-400E-96C6-6273E33230BA}" type="datetime8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12/7/2017 8:59 AM</a:t>
            </a:fld>
            <a:endParaRPr lang="en-US" dirty="0" smtClean="0"/>
          </a:p>
        </p:txBody>
      </p:sp>
      <p:sp>
        <p:nvSpPr>
          <p:cNvPr id="1843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6172200" cy="45720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smtClean="0">
                <a:solidFill>
                  <a:srgbClr val="000000"/>
                </a:solidFill>
              </a:rPr>
              <a:t>© </a:t>
            </a:r>
            <a:r>
              <a:rPr lang="en-US" sz="500" dirty="0" err="1" smtClean="0">
                <a:solidFill>
                  <a:srgbClr val="000000"/>
                </a:solidFill>
              </a:rPr>
              <a:t>Корпорация</a:t>
            </a:r>
            <a:r>
              <a:rPr lang="en-US" sz="500" smtClean="0">
                <a:solidFill>
                  <a:srgbClr val="000000"/>
                </a:solidFill>
              </a:rPr>
              <a:t>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smtClean="0">
                <a:solidFill>
                  <a:srgbClr val="000000"/>
                </a:solidFill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500" smtClean="0">
                <a:solidFill>
                  <a:srgbClr val="000000"/>
                </a:solidFill>
              </a:rPr>
            </a:br>
            <a:r>
              <a:rPr lang="en-US" sz="500" smtClean="0">
                <a:solidFill>
                  <a:srgbClr val="000000"/>
                </a:solidFill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smtClean="0"/>
          </a:p>
        </p:txBody>
      </p:sp>
      <p:sp>
        <p:nvSpPr>
          <p:cNvPr id="1843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6172200" y="8685213"/>
            <a:ext cx="684213" cy="45720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253248-9248-465E-BD09-E6589D20B8F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/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97E6A1-3E37-440B-B1D5-4C41E52A84AC}" type="datetime8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12/7/2017 8:59 AM</a:t>
            </a:fld>
            <a:endParaRPr lang="en-US" smtClean="0"/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mtClean="0">
                <a:solidFill>
                  <a:srgbClr val="000000"/>
                </a:solidFill>
              </a:rPr>
            </a:br>
            <a:r>
              <a:rPr lang="en-US" smtClean="0">
                <a:solidFill>
                  <a:srgbClr val="000000"/>
                </a:solidFill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/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390005-8E5F-42E7-AB92-64D5DEFC225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6868" name="Header Placeholder 3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sz="1200">
              <a:latin typeface="Calibri" pitchFamily="34" charset="0"/>
            </a:endParaRPr>
          </a:p>
        </p:txBody>
      </p:sp>
      <p:sp>
        <p:nvSpPr>
          <p:cNvPr id="36869" name="Date Placeholder 4"/>
          <p:cNvSpPr txBox="1">
            <a:spLocks noGrp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7EA0F27-2533-4267-91D4-348DB0B7A655}" type="datetime8">
              <a:rPr lang="en-US" sz="1200">
                <a:latin typeface="Calibri" pitchFamily="34" charset="0"/>
              </a:rPr>
              <a:pPr algn="r" eaLnBrk="1" hangingPunct="1"/>
              <a:t>12/7/2017 8:59 AM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36870" name="Footer Placeholder 5"/>
          <p:cNvSpPr txBox="1">
            <a:spLocks noGrp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120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eaLnBrk="1" hangingPunct="1"/>
            <a:endParaRPr lang="en-US" sz="1200">
              <a:latin typeface="Calibri" pitchFamily="34" charset="0"/>
            </a:endParaRPr>
          </a:p>
        </p:txBody>
      </p:sp>
      <p:sp>
        <p:nvSpPr>
          <p:cNvPr id="36871" name="Slide Number Placeholder 6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7865930-B41B-44FA-A7EB-59FB9A6CD815}" type="slidenum">
              <a:rPr lang="en-US" sz="1200">
                <a:latin typeface="Calibri" pitchFamily="34" charset="0"/>
              </a:rPr>
              <a:pPr algn="r" eaLnBrk="1" hangingPunct="1"/>
              <a:t>7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Header Placeholder 3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sz="1200">
              <a:latin typeface="Calibri" pitchFamily="34" charset="0"/>
            </a:endParaRPr>
          </a:p>
        </p:txBody>
      </p:sp>
      <p:sp>
        <p:nvSpPr>
          <p:cNvPr id="39941" name="Date Placeholder 4"/>
          <p:cNvSpPr txBox="1">
            <a:spLocks noGrp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4D6EC0A-0DE7-490F-B06E-28BC9A8B32AB}" type="datetime8">
              <a:rPr lang="en-US" sz="1200">
                <a:latin typeface="Calibri" pitchFamily="34" charset="0"/>
              </a:rPr>
              <a:pPr algn="r" eaLnBrk="1" hangingPunct="1"/>
              <a:t>12/7/2017 8:59 AM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39942" name="Footer Placeholder 5"/>
          <p:cNvSpPr txBox="1">
            <a:spLocks noGrp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120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eaLnBrk="1" hangingPunct="1"/>
            <a:endParaRPr lang="en-US" sz="1200">
              <a:latin typeface="Calibri" pitchFamily="34" charset="0"/>
            </a:endParaRPr>
          </a:p>
        </p:txBody>
      </p:sp>
      <p:sp>
        <p:nvSpPr>
          <p:cNvPr id="39943" name="Slide Number Placeholder 6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195B598-9DCB-453C-9E20-1DADD3DA02E1}" type="slidenum">
              <a:rPr lang="en-US" sz="1200">
                <a:latin typeface="Calibri" pitchFamily="34" charset="0"/>
              </a:rPr>
              <a:pPr algn="r" eaLnBrk="1" hangingPunct="1"/>
              <a:t>8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5060" name="Header Placeholder 3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sz="1200">
              <a:latin typeface="Calibri" pitchFamily="34" charset="0"/>
            </a:endParaRPr>
          </a:p>
        </p:txBody>
      </p:sp>
      <p:sp>
        <p:nvSpPr>
          <p:cNvPr id="45061" name="Date Placeholder 4"/>
          <p:cNvSpPr txBox="1">
            <a:spLocks noGrp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F3BD61A-94A7-4A08-9D6A-93D4D4B428A6}" type="datetime8">
              <a:rPr lang="en-US" sz="1200">
                <a:latin typeface="Calibri" pitchFamily="34" charset="0"/>
              </a:rPr>
              <a:pPr algn="r" eaLnBrk="1" hangingPunct="1"/>
              <a:t>12/7/2017 8:59 AM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45062" name="Footer Placeholder 5"/>
          <p:cNvSpPr txBox="1">
            <a:spLocks noGrp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120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eaLnBrk="1" hangingPunct="1"/>
            <a:endParaRPr lang="en-US" sz="1200">
              <a:latin typeface="Calibri" pitchFamily="34" charset="0"/>
            </a:endParaRPr>
          </a:p>
        </p:txBody>
      </p:sp>
      <p:sp>
        <p:nvSpPr>
          <p:cNvPr id="45063" name="Slide Number Placeholder 6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B905742-20F0-468E-B2FD-2FC30D8D997F}" type="slidenum">
              <a:rPr lang="en-US" sz="1200">
                <a:latin typeface="Calibri" pitchFamily="34" charset="0"/>
              </a:rPr>
              <a:pPr algn="r" eaLnBrk="1" hangingPunct="1"/>
              <a:t>9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6084" name="Header Placeholder 3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sz="1200">
              <a:latin typeface="Calibri" pitchFamily="34" charset="0"/>
            </a:endParaRPr>
          </a:p>
        </p:txBody>
      </p:sp>
      <p:sp>
        <p:nvSpPr>
          <p:cNvPr id="46085" name="Date Placeholder 4"/>
          <p:cNvSpPr txBox="1">
            <a:spLocks noGrp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5811610-AF99-4E01-BD4A-48FB0CDF6954}" type="datetime8">
              <a:rPr lang="en-US" sz="1200">
                <a:latin typeface="Calibri" pitchFamily="34" charset="0"/>
              </a:rPr>
              <a:pPr algn="r" eaLnBrk="1" hangingPunct="1"/>
              <a:t>12/7/2017 8:59 AM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46086" name="Footer Placeholder 5"/>
          <p:cNvSpPr txBox="1">
            <a:spLocks noGrp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120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eaLnBrk="1" hangingPunct="1"/>
            <a:endParaRPr lang="en-US" sz="1200">
              <a:latin typeface="Calibri" pitchFamily="34" charset="0"/>
            </a:endParaRPr>
          </a:p>
        </p:txBody>
      </p:sp>
      <p:sp>
        <p:nvSpPr>
          <p:cNvPr id="46087" name="Slide Number Placeholder 6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E64060F-B762-4458-BC63-0EF467BCD40B}" type="slidenum">
              <a:rPr lang="en-US" sz="1200">
                <a:latin typeface="Calibri" pitchFamily="34" charset="0"/>
              </a:rPr>
              <a:pPr algn="r" eaLnBrk="1" hangingPunct="1"/>
              <a:t>10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658813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3731" name="Текс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3815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ru-RU" smtClean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6709716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21364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Заголовок и объект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2160851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Заголовок и объект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lIns="152394" tIns="76197" rIns="152394" bIns="76197" anchor="b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1136990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8620148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381000" y="1412875"/>
            <a:ext cx="8382000" cy="2135188"/>
          </a:xfrm>
        </p:spPr>
        <p:txBody>
          <a:bodyPr/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43162878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1984392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0118122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9437650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87086931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1699884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6999277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722598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78617176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352458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81000" y="1412875"/>
            <a:ext cx="8382000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179388" y="6580188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400">
                <a:latin typeface="Calibri" pitchFamily="34" charset="0"/>
              </a:rPr>
              <a:t>Мещерякова Нелли Юрьевна, учитель информатики ГБОУ гимназия № 406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81" r:id="rId11"/>
    <p:sldLayoutId id="2147483782" r:id="rId12"/>
    <p:sldLayoutId id="2147483777" r:id="rId13"/>
    <p:sldLayoutId id="2147483778" r:id="rId14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96875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 descr="white rectangl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52"/>
          <a:stretch>
            <a:fillRect/>
          </a:stretch>
        </p:blipFill>
        <p:spPr bwMode="auto">
          <a:xfrm>
            <a:off x="0" y="1300163"/>
            <a:ext cx="9144000" cy="555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2052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1905000"/>
            <a:ext cx="8040687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25" dirty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175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0413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3788" indent="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5575" indent="40322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/>
          </p:cNvSpPr>
          <p:nvPr>
            <p:ph type="ctrTitle"/>
          </p:nvPr>
        </p:nvSpPr>
        <p:spPr bwMode="auto">
          <a:xfrm>
            <a:off x="857224" y="2357430"/>
            <a:ext cx="7772400" cy="1495794"/>
          </a:xfrm>
        </p:spPr>
        <p:txBody>
          <a:bodyPr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5400" b="1" i="1" spc="0" dirty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Решение задач ГИА в системе Кумир</a:t>
            </a:r>
          </a:p>
        </p:txBody>
      </p:sp>
      <p:sp>
        <p:nvSpPr>
          <p:cNvPr id="6147" name="Rectangle 8"/>
          <p:cNvSpPr>
            <a:spLocks noGrp="1"/>
          </p:cNvSpPr>
          <p:nvPr>
            <p:ph type="subTitle" idx="1"/>
          </p:nvPr>
        </p:nvSpPr>
        <p:spPr>
          <a:xfrm>
            <a:off x="298450" y="6072188"/>
            <a:ext cx="7345363" cy="550862"/>
          </a:xfrm>
        </p:spPr>
        <p:txBody>
          <a:bodyPr/>
          <a:lstStyle/>
          <a:p>
            <a:pPr eaLnBrk="1" hangingPunct="1"/>
            <a:r>
              <a:rPr lang="ru-RU" sz="1800" i="1" dirty="0"/>
              <a:t>ГИА составляется на основе стандарта основного общего образования, </a:t>
            </a:r>
          </a:p>
          <a:p>
            <a:pPr eaLnBrk="1" hangingPunct="1"/>
            <a:r>
              <a:rPr lang="ru-RU" sz="1800" i="1" dirty="0"/>
              <a:t>и сдать его успешно может любой выпускник </a:t>
            </a:r>
            <a:r>
              <a:rPr lang="en-US" sz="1800" i="1" dirty="0"/>
              <a:t>IX</a:t>
            </a:r>
            <a:r>
              <a:rPr lang="ru-RU" sz="1800" i="1" dirty="0"/>
              <a:t> класса.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/>
          </p:cNvSpPr>
          <p:nvPr>
            <p:ph type="title"/>
          </p:nvPr>
        </p:nvSpPr>
        <p:spPr bwMode="auto">
          <a:xfrm>
            <a:off x="381000" y="115888"/>
            <a:ext cx="8382000" cy="609398"/>
          </a:xfrm>
          <a:effectLst>
            <a:outerShdw dist="63500" dir="2212194" algn="ctr" rotWithShape="0">
              <a:schemeClr val="accent2"/>
            </a:outerShdw>
          </a:effectLst>
        </p:spPr>
        <p:txBody>
          <a:bodyPr numCol="1" anchorCtr="0" compatLnSpc="1">
            <a:prstTxWarp prst="textNoShape">
              <a:avLst/>
            </a:prstTxWarp>
          </a:bodyPr>
          <a:lstStyle/>
          <a:p>
            <a:pPr algn="r" eaLnBrk="1" hangingPunct="1">
              <a:defRPr/>
            </a:pPr>
            <a:r>
              <a:rPr lang="ru-RU" sz="4400" b="1" i="1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Задание.  Пример №3</a:t>
            </a:r>
          </a:p>
        </p:txBody>
      </p:sp>
      <p:sp>
        <p:nvSpPr>
          <p:cNvPr id="25603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3786188" y="928688"/>
            <a:ext cx="4643437" cy="981075"/>
          </a:xfrm>
        </p:spPr>
        <p:txBody>
          <a:bodyPr/>
          <a:lstStyle/>
          <a:p>
            <a:pPr marL="392113" indent="-392113" algn="just" defTabSz="914400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endParaRPr lang="ru-RU" sz="2200" smtClean="0"/>
          </a:p>
          <a:p>
            <a:pPr marL="392113" indent="-392113" algn="just" defTabSz="914400" eaLnBrk="1" hangingPunct="1"/>
            <a:r>
              <a:rPr lang="ru-RU" sz="2200" smtClean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ru-RU" sz="2200" smtClean="0"/>
              <a:t>Напишите для робота алгоритм, перемещающий робота в правый нижний угол прямоугольника (см.</a:t>
            </a:r>
            <a:r>
              <a:rPr lang="en-US" sz="2200" smtClean="0"/>
              <a:t> </a:t>
            </a:r>
            <a:r>
              <a:rPr lang="ru-RU" sz="2200" smtClean="0"/>
              <a:t>рисунок).</a:t>
            </a:r>
          </a:p>
        </p:txBody>
      </p:sp>
      <p:sp>
        <p:nvSpPr>
          <p:cNvPr id="25604" name="Текст 2"/>
          <p:cNvSpPr>
            <a:spLocks/>
          </p:cNvSpPr>
          <p:nvPr/>
        </p:nvSpPr>
        <p:spPr bwMode="auto">
          <a:xfrm>
            <a:off x="3419475" y="2322513"/>
            <a:ext cx="4897438" cy="324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392113" indent="-392113" algn="just">
              <a:lnSpc>
                <a:spcPct val="90000"/>
              </a:lnSpc>
              <a:buClr>
                <a:srgbClr val="000000"/>
              </a:buClr>
            </a:pPr>
            <a:endParaRPr lang="ru-RU" sz="2200">
              <a:latin typeface="Calibri" pitchFamily="34" charset="0"/>
            </a:endParaRPr>
          </a:p>
          <a:p>
            <a:pPr marL="392113" indent="-392113" algn="just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ru-RU" sz="2200">
                <a:latin typeface="Calibri" pitchFamily="34" charset="0"/>
              </a:rPr>
              <a:t>  Алгоритм должен </a:t>
            </a:r>
            <a:r>
              <a:rPr lang="ru-RU" sz="2200" b="1">
                <a:latin typeface="Calibri" pitchFamily="34" charset="0"/>
              </a:rPr>
              <a:t>решать</a:t>
            </a:r>
            <a:r>
              <a:rPr lang="ru-RU" sz="2200">
                <a:latin typeface="Calibri" pitchFamily="34" charset="0"/>
              </a:rPr>
              <a:t> задачу </a:t>
            </a:r>
            <a:r>
              <a:rPr lang="ru-RU" sz="2200" b="1">
                <a:latin typeface="Calibri" pitchFamily="34" charset="0"/>
              </a:rPr>
              <a:t>для произвольного размера поля</a:t>
            </a:r>
            <a:r>
              <a:rPr lang="ru-RU" sz="2200">
                <a:latin typeface="Calibri" pitchFamily="34" charset="0"/>
              </a:rPr>
              <a:t> </a:t>
            </a:r>
            <a:r>
              <a:rPr lang="ru-RU" sz="2200" b="1">
                <a:latin typeface="Calibri" pitchFamily="34" charset="0"/>
              </a:rPr>
              <a:t>и</a:t>
            </a:r>
            <a:r>
              <a:rPr lang="ru-RU" sz="2200">
                <a:latin typeface="Calibri" pitchFamily="34" charset="0"/>
              </a:rPr>
              <a:t> </a:t>
            </a:r>
            <a:r>
              <a:rPr lang="ru-RU" sz="2200" b="1">
                <a:latin typeface="Calibri" pitchFamily="34" charset="0"/>
              </a:rPr>
              <a:t>любого</a:t>
            </a:r>
            <a:r>
              <a:rPr lang="ru-RU" sz="2200">
                <a:latin typeface="Calibri" pitchFamily="34" charset="0"/>
              </a:rPr>
              <a:t> допустимого </a:t>
            </a:r>
            <a:r>
              <a:rPr lang="ru-RU" sz="2200" b="1">
                <a:latin typeface="Calibri" pitchFamily="34" charset="0"/>
              </a:rPr>
              <a:t>расположения</a:t>
            </a:r>
            <a:r>
              <a:rPr lang="ru-RU" sz="2200">
                <a:latin typeface="Calibri" pitchFamily="34" charset="0"/>
              </a:rPr>
              <a:t> </a:t>
            </a:r>
            <a:r>
              <a:rPr lang="ru-RU" sz="2200" b="1">
                <a:latin typeface="Calibri" pitchFamily="34" charset="0"/>
              </a:rPr>
              <a:t>стены</a:t>
            </a:r>
            <a:r>
              <a:rPr lang="ru-RU" sz="2200">
                <a:latin typeface="Calibri" pitchFamily="34" charset="0"/>
              </a:rPr>
              <a:t> внутри прямоугольного поля. </a:t>
            </a:r>
          </a:p>
          <a:p>
            <a:pPr marL="392113" indent="-392113" algn="just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ru-RU" sz="2200">
                <a:latin typeface="Calibri" pitchFamily="34" charset="0"/>
              </a:rPr>
              <a:t>При исполнении алгоритма робот </a:t>
            </a:r>
            <a:r>
              <a:rPr lang="ru-RU" sz="2200" b="1">
                <a:latin typeface="Calibri" pitchFamily="34" charset="0"/>
              </a:rPr>
              <a:t>не должен разрушиться.</a:t>
            </a:r>
          </a:p>
          <a:p>
            <a:pPr marL="392113" indent="-392113" algn="just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ru-RU" sz="2200">
                <a:latin typeface="Calibri" pitchFamily="34" charset="0"/>
              </a:rPr>
              <a:t>Алгоритм напишите в текстовом редакторе и сохраните в текстовом файле. </a:t>
            </a: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33" t="26367" r="34488" b="47049"/>
          <a:stretch>
            <a:fillRect/>
          </a:stretch>
        </p:blipFill>
        <p:spPr bwMode="auto">
          <a:xfrm>
            <a:off x="547688" y="1071563"/>
            <a:ext cx="2687637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606" name="Group 6"/>
          <p:cNvGrpSpPr>
            <a:grpSpLocks/>
          </p:cNvGrpSpPr>
          <p:nvPr/>
        </p:nvGrpSpPr>
        <p:grpSpPr bwMode="auto">
          <a:xfrm>
            <a:off x="571500" y="3786188"/>
            <a:ext cx="2592388" cy="1989137"/>
            <a:chOff x="1701" y="5326"/>
            <a:chExt cx="3408" cy="2340"/>
          </a:xfrm>
        </p:grpSpPr>
        <p:sp>
          <p:nvSpPr>
            <p:cNvPr id="25607" name="Line 7"/>
            <p:cNvSpPr>
              <a:spLocks noChangeShapeType="1"/>
            </p:cNvSpPr>
            <p:nvPr/>
          </p:nvSpPr>
          <p:spPr bwMode="auto">
            <a:xfrm>
              <a:off x="1725" y="5341"/>
              <a:ext cx="33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08" name="Line 8"/>
            <p:cNvSpPr>
              <a:spLocks noChangeShapeType="1"/>
            </p:cNvSpPr>
            <p:nvPr/>
          </p:nvSpPr>
          <p:spPr bwMode="auto">
            <a:xfrm flipV="1">
              <a:off x="1701" y="7382"/>
              <a:ext cx="339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09" name="Line 9"/>
            <p:cNvSpPr>
              <a:spLocks noChangeShapeType="1"/>
            </p:cNvSpPr>
            <p:nvPr/>
          </p:nvSpPr>
          <p:spPr bwMode="auto">
            <a:xfrm>
              <a:off x="1725" y="5888"/>
              <a:ext cx="33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10" name="Line 10"/>
            <p:cNvSpPr>
              <a:spLocks noChangeShapeType="1"/>
            </p:cNvSpPr>
            <p:nvPr/>
          </p:nvSpPr>
          <p:spPr bwMode="auto">
            <a:xfrm>
              <a:off x="1711" y="6193"/>
              <a:ext cx="339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11" name="Line 11"/>
            <p:cNvSpPr>
              <a:spLocks noChangeShapeType="1"/>
            </p:cNvSpPr>
            <p:nvPr/>
          </p:nvSpPr>
          <p:spPr bwMode="auto">
            <a:xfrm>
              <a:off x="1725" y="6462"/>
              <a:ext cx="337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12" name="Line 12"/>
            <p:cNvSpPr>
              <a:spLocks noChangeShapeType="1"/>
            </p:cNvSpPr>
            <p:nvPr/>
          </p:nvSpPr>
          <p:spPr bwMode="auto">
            <a:xfrm>
              <a:off x="1994" y="5341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13" name="Line 13"/>
            <p:cNvSpPr>
              <a:spLocks noChangeShapeType="1"/>
            </p:cNvSpPr>
            <p:nvPr/>
          </p:nvSpPr>
          <p:spPr bwMode="auto">
            <a:xfrm>
              <a:off x="1711" y="5341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14" name="Line 14"/>
            <p:cNvSpPr>
              <a:spLocks noChangeShapeType="1"/>
            </p:cNvSpPr>
            <p:nvPr/>
          </p:nvSpPr>
          <p:spPr bwMode="auto">
            <a:xfrm>
              <a:off x="2278" y="5341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15" name="Line 15"/>
            <p:cNvSpPr>
              <a:spLocks noChangeShapeType="1"/>
            </p:cNvSpPr>
            <p:nvPr/>
          </p:nvSpPr>
          <p:spPr bwMode="auto">
            <a:xfrm>
              <a:off x="2561" y="5341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16" name="Line 16"/>
            <p:cNvSpPr>
              <a:spLocks noChangeShapeType="1"/>
            </p:cNvSpPr>
            <p:nvPr/>
          </p:nvSpPr>
          <p:spPr bwMode="auto">
            <a:xfrm>
              <a:off x="3145" y="5341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17" name="Line 17"/>
            <p:cNvSpPr>
              <a:spLocks noChangeShapeType="1"/>
            </p:cNvSpPr>
            <p:nvPr/>
          </p:nvSpPr>
          <p:spPr bwMode="auto">
            <a:xfrm>
              <a:off x="2837" y="5326"/>
              <a:ext cx="0" cy="23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18" name="Line 18"/>
            <p:cNvSpPr>
              <a:spLocks noChangeShapeType="1"/>
            </p:cNvSpPr>
            <p:nvPr/>
          </p:nvSpPr>
          <p:spPr bwMode="auto">
            <a:xfrm>
              <a:off x="3412" y="5326"/>
              <a:ext cx="0" cy="23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19" name="Line 19"/>
            <p:cNvSpPr>
              <a:spLocks noChangeShapeType="1"/>
            </p:cNvSpPr>
            <p:nvPr/>
          </p:nvSpPr>
          <p:spPr bwMode="auto">
            <a:xfrm>
              <a:off x="1711" y="6761"/>
              <a:ext cx="33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0" name="Line 20"/>
            <p:cNvSpPr>
              <a:spLocks noChangeShapeType="1"/>
            </p:cNvSpPr>
            <p:nvPr/>
          </p:nvSpPr>
          <p:spPr bwMode="auto">
            <a:xfrm>
              <a:off x="1701" y="5604"/>
              <a:ext cx="340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1" name="Line 21"/>
            <p:cNvSpPr>
              <a:spLocks noChangeShapeType="1"/>
            </p:cNvSpPr>
            <p:nvPr/>
          </p:nvSpPr>
          <p:spPr bwMode="auto">
            <a:xfrm>
              <a:off x="1725" y="7045"/>
              <a:ext cx="33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2" name="Line 22"/>
            <p:cNvSpPr>
              <a:spLocks noChangeShapeType="1"/>
            </p:cNvSpPr>
            <p:nvPr/>
          </p:nvSpPr>
          <p:spPr bwMode="auto">
            <a:xfrm>
              <a:off x="1701" y="7666"/>
              <a:ext cx="340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3" name="Line 23"/>
            <p:cNvSpPr>
              <a:spLocks noChangeShapeType="1"/>
            </p:cNvSpPr>
            <p:nvPr/>
          </p:nvSpPr>
          <p:spPr bwMode="auto">
            <a:xfrm flipH="1">
              <a:off x="5095" y="5341"/>
              <a:ext cx="14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4" name="Line 24"/>
            <p:cNvSpPr>
              <a:spLocks noChangeShapeType="1"/>
            </p:cNvSpPr>
            <p:nvPr/>
          </p:nvSpPr>
          <p:spPr bwMode="auto">
            <a:xfrm>
              <a:off x="3973" y="5341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5" name="Line 25"/>
            <p:cNvSpPr>
              <a:spLocks noChangeShapeType="1"/>
            </p:cNvSpPr>
            <p:nvPr/>
          </p:nvSpPr>
          <p:spPr bwMode="auto">
            <a:xfrm>
              <a:off x="3689" y="5341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6" name="Line 26"/>
            <p:cNvSpPr>
              <a:spLocks noChangeShapeType="1"/>
            </p:cNvSpPr>
            <p:nvPr/>
          </p:nvSpPr>
          <p:spPr bwMode="auto">
            <a:xfrm flipH="1">
              <a:off x="4257" y="5341"/>
              <a:ext cx="24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7" name="Line 27"/>
            <p:cNvSpPr>
              <a:spLocks noChangeShapeType="1"/>
            </p:cNvSpPr>
            <p:nvPr/>
          </p:nvSpPr>
          <p:spPr bwMode="auto">
            <a:xfrm>
              <a:off x="4551" y="5356"/>
              <a:ext cx="0" cy="23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8" name="Line 28"/>
            <p:cNvSpPr>
              <a:spLocks noChangeShapeType="1"/>
            </p:cNvSpPr>
            <p:nvPr/>
          </p:nvSpPr>
          <p:spPr bwMode="auto">
            <a:xfrm>
              <a:off x="1994" y="5604"/>
              <a:ext cx="283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9" name="Line 29"/>
            <p:cNvSpPr>
              <a:spLocks noChangeShapeType="1"/>
            </p:cNvSpPr>
            <p:nvPr/>
          </p:nvSpPr>
          <p:spPr bwMode="auto">
            <a:xfrm>
              <a:off x="4791" y="5356"/>
              <a:ext cx="0" cy="23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0" name="Line 30"/>
            <p:cNvSpPr>
              <a:spLocks noChangeShapeType="1"/>
            </p:cNvSpPr>
            <p:nvPr/>
          </p:nvSpPr>
          <p:spPr bwMode="auto">
            <a:xfrm>
              <a:off x="1985" y="7382"/>
              <a:ext cx="283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1" name="Line 31"/>
            <p:cNvSpPr>
              <a:spLocks noChangeShapeType="1"/>
            </p:cNvSpPr>
            <p:nvPr/>
          </p:nvSpPr>
          <p:spPr bwMode="auto">
            <a:xfrm flipH="1">
              <a:off x="1985" y="5604"/>
              <a:ext cx="0" cy="177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2" name="Line 32"/>
            <p:cNvSpPr>
              <a:spLocks noChangeShapeType="1"/>
            </p:cNvSpPr>
            <p:nvPr/>
          </p:nvSpPr>
          <p:spPr bwMode="auto">
            <a:xfrm>
              <a:off x="4816" y="5604"/>
              <a:ext cx="9" cy="177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3" name="Line 33"/>
            <p:cNvSpPr>
              <a:spLocks noChangeShapeType="1"/>
            </p:cNvSpPr>
            <p:nvPr/>
          </p:nvSpPr>
          <p:spPr bwMode="auto">
            <a:xfrm>
              <a:off x="3145" y="5604"/>
              <a:ext cx="0" cy="85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4" name="Line 34"/>
            <p:cNvSpPr>
              <a:spLocks noChangeShapeType="1"/>
            </p:cNvSpPr>
            <p:nvPr/>
          </p:nvSpPr>
          <p:spPr bwMode="auto">
            <a:xfrm>
              <a:off x="3121" y="6761"/>
              <a:ext cx="0" cy="62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5" name="Text Box 35"/>
            <p:cNvSpPr txBox="1">
              <a:spLocks noChangeArrowheads="1"/>
            </p:cNvSpPr>
            <p:nvPr/>
          </p:nvSpPr>
          <p:spPr bwMode="auto">
            <a:xfrm>
              <a:off x="4541" y="7045"/>
              <a:ext cx="269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sz="1400" b="1">
                  <a:latin typeface="Times New Roman" pitchFamily="18" charset="0"/>
                </a:rPr>
                <a:t>Р</a:t>
              </a:r>
              <a:endParaRPr lang="ru-RU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/>
          </p:cNvSpPr>
          <p:nvPr>
            <p:ph type="title"/>
          </p:nvPr>
        </p:nvSpPr>
        <p:spPr bwMode="auto">
          <a:xfrm>
            <a:off x="381000" y="230188"/>
            <a:ext cx="8382000" cy="609398"/>
          </a:xfrm>
        </p:spPr>
        <p:txBody>
          <a:bodyPr numCol="1" anchorCtr="0" compatLnSpc="1">
            <a:prstTxWarp prst="textNoShape">
              <a:avLst/>
            </a:prstTxWarp>
          </a:bodyPr>
          <a:lstStyle/>
          <a:p>
            <a:pPr algn="r" eaLnBrk="1" hangingPunct="1">
              <a:defRPr/>
            </a:pPr>
            <a:r>
              <a:rPr lang="ru-RU" sz="4400" b="1" i="1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Задание. Пример №4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395288" y="1052513"/>
            <a:ext cx="8382000" cy="1108075"/>
          </a:xfrm>
        </p:spPr>
        <p:txBody>
          <a:bodyPr/>
          <a:lstStyle/>
          <a:p>
            <a:pPr algn="just" eaLnBrk="1" hangingPunct="1"/>
            <a:r>
              <a:rPr lang="ru-RU" sz="2000" smtClean="0"/>
              <a:t>Робот находится в произвольной клетке прямоугольного поля, огороженного стенами. Других стен в поле нет. Размеры поля могут быть произвольными. Возможный вариант начального положения Робота приведен на рисунке (Робот обозначен буквой «Р»).</a:t>
            </a:r>
          </a:p>
        </p:txBody>
      </p:sp>
      <p:pic>
        <p:nvPicPr>
          <p:cNvPr id="3072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98" t="48026" r="72885" b="22440"/>
          <a:stretch>
            <a:fillRect/>
          </a:stretch>
        </p:blipFill>
        <p:spPr bwMode="auto">
          <a:xfrm>
            <a:off x="684213" y="3140075"/>
            <a:ext cx="1152525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Text Box 8"/>
          <p:cNvSpPr txBox="1">
            <a:spLocks noChangeArrowheads="1"/>
          </p:cNvSpPr>
          <p:nvPr/>
        </p:nvSpPr>
        <p:spPr bwMode="auto">
          <a:xfrm>
            <a:off x="2051050" y="2276475"/>
            <a:ext cx="5329238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2000" dirty="0">
                <a:latin typeface="+mn-lt"/>
              </a:rPr>
              <a:t>Напишите для Робота алгоритм, который позволит Роботу </a:t>
            </a:r>
            <a:r>
              <a:rPr lang="ru-RU" sz="2000" b="1" dirty="0">
                <a:latin typeface="+mn-lt"/>
              </a:rPr>
              <a:t>закрасить все клетки до левой стены, кроме клетки, где находился Робот.</a:t>
            </a:r>
            <a:r>
              <a:rPr lang="ru-RU" sz="2000" dirty="0">
                <a:latin typeface="+mn-lt"/>
              </a:rPr>
              <a:t> </a:t>
            </a:r>
            <a:r>
              <a:rPr lang="ru-RU" sz="2000" b="1" dirty="0">
                <a:latin typeface="+mn-lt"/>
              </a:rPr>
              <a:t>После</a:t>
            </a:r>
            <a:r>
              <a:rPr lang="ru-RU" sz="2000" dirty="0">
                <a:latin typeface="+mn-lt"/>
              </a:rPr>
              <a:t> </a:t>
            </a:r>
            <a:r>
              <a:rPr lang="ru-RU" sz="2000" b="1" dirty="0">
                <a:latin typeface="+mn-lt"/>
              </a:rPr>
              <a:t>завершения</a:t>
            </a:r>
            <a:r>
              <a:rPr lang="ru-RU" sz="2000" dirty="0">
                <a:latin typeface="+mn-lt"/>
              </a:rPr>
              <a:t> алгоритма  Робот должен находиться  </a:t>
            </a:r>
            <a:r>
              <a:rPr lang="ru-RU" sz="2000" b="1" dirty="0">
                <a:latin typeface="+mn-lt"/>
              </a:rPr>
              <a:t>в</a:t>
            </a:r>
            <a:r>
              <a:rPr lang="ru-RU" sz="2000" dirty="0">
                <a:latin typeface="+mn-lt"/>
              </a:rPr>
              <a:t> </a:t>
            </a:r>
            <a:r>
              <a:rPr lang="ru-RU" sz="2000" b="1" dirty="0">
                <a:latin typeface="+mn-lt"/>
              </a:rPr>
              <a:t>исходном</a:t>
            </a:r>
            <a:r>
              <a:rPr lang="ru-RU" sz="2000" dirty="0">
                <a:latin typeface="+mn-lt"/>
              </a:rPr>
              <a:t> </a:t>
            </a:r>
            <a:r>
              <a:rPr lang="ru-RU" sz="2000" b="1" dirty="0">
                <a:latin typeface="+mn-lt"/>
              </a:rPr>
              <a:t>положении</a:t>
            </a:r>
            <a:r>
              <a:rPr lang="ru-RU" sz="2000" dirty="0">
                <a:latin typeface="+mn-lt"/>
              </a:rPr>
              <a:t>. </a:t>
            </a:r>
          </a:p>
          <a:p>
            <a:pPr algn="just">
              <a:defRPr/>
            </a:pPr>
            <a:r>
              <a:rPr lang="ru-RU" sz="2000" dirty="0">
                <a:latin typeface="+mn-lt"/>
              </a:rPr>
              <a:t>Алгоритм должен </a:t>
            </a:r>
            <a:r>
              <a:rPr lang="ru-RU" sz="2000" b="1" dirty="0">
                <a:latin typeface="+mn-lt"/>
              </a:rPr>
              <a:t>решать</a:t>
            </a:r>
            <a:r>
              <a:rPr lang="ru-RU" sz="2000" dirty="0">
                <a:latin typeface="+mn-lt"/>
              </a:rPr>
              <a:t> задачу </a:t>
            </a:r>
            <a:r>
              <a:rPr lang="ru-RU" sz="2000" b="1" dirty="0">
                <a:latin typeface="+mn-lt"/>
              </a:rPr>
              <a:t>для</a:t>
            </a:r>
            <a:r>
              <a:rPr lang="ru-RU" sz="2000" dirty="0">
                <a:latin typeface="+mn-lt"/>
              </a:rPr>
              <a:t> </a:t>
            </a:r>
            <a:r>
              <a:rPr lang="ru-RU" sz="2000" b="1" dirty="0">
                <a:latin typeface="+mn-lt"/>
              </a:rPr>
              <a:t>произвольного</a:t>
            </a:r>
            <a:r>
              <a:rPr lang="ru-RU" sz="2000" dirty="0">
                <a:latin typeface="+mn-lt"/>
              </a:rPr>
              <a:t> </a:t>
            </a:r>
            <a:r>
              <a:rPr lang="ru-RU" sz="2000" b="1" dirty="0">
                <a:latin typeface="+mn-lt"/>
              </a:rPr>
              <a:t>расстояния</a:t>
            </a:r>
            <a:r>
              <a:rPr lang="ru-RU" sz="2000" dirty="0">
                <a:latin typeface="+mn-lt"/>
              </a:rPr>
              <a:t> до стены. При исполнении алгоритма Робот </a:t>
            </a:r>
            <a:r>
              <a:rPr lang="ru-RU" sz="2000" b="1" dirty="0">
                <a:latin typeface="+mn-lt"/>
              </a:rPr>
              <a:t>не</a:t>
            </a:r>
            <a:r>
              <a:rPr lang="ru-RU" sz="2000" dirty="0">
                <a:latin typeface="+mn-lt"/>
              </a:rPr>
              <a:t> </a:t>
            </a:r>
            <a:r>
              <a:rPr lang="ru-RU" sz="2000" b="1" dirty="0">
                <a:latin typeface="+mn-lt"/>
              </a:rPr>
              <a:t>должен</a:t>
            </a:r>
            <a:r>
              <a:rPr lang="ru-RU" sz="2000" dirty="0">
                <a:latin typeface="+mn-lt"/>
              </a:rPr>
              <a:t> </a:t>
            </a:r>
            <a:r>
              <a:rPr lang="ru-RU" sz="2000" b="1" dirty="0">
                <a:latin typeface="+mn-lt"/>
              </a:rPr>
              <a:t>разрушаться</a:t>
            </a:r>
            <a:r>
              <a:rPr lang="ru-RU" sz="2000" dirty="0">
                <a:latin typeface="+mn-lt"/>
              </a:rPr>
              <a:t>. Алгоритм можете написать в текстовом редакторе и сохранить в текстовом файле или в среде КУМИР. </a:t>
            </a:r>
          </a:p>
        </p:txBody>
      </p:sp>
      <p:pic>
        <p:nvPicPr>
          <p:cNvPr id="3072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68" t="36220" r="72884" b="31293"/>
          <a:stretch>
            <a:fillRect/>
          </a:stretch>
        </p:blipFill>
        <p:spPr bwMode="auto">
          <a:xfrm>
            <a:off x="7596188" y="3140075"/>
            <a:ext cx="1223962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/>
          </p:cNvSpPr>
          <p:nvPr>
            <p:ph type="body" idx="1"/>
          </p:nvPr>
        </p:nvSpPr>
        <p:spPr>
          <a:xfrm>
            <a:off x="428625" y="1928813"/>
            <a:ext cx="8382000" cy="4062412"/>
          </a:xfrm>
        </p:spPr>
        <p:txBody>
          <a:bodyPr/>
          <a:lstStyle/>
          <a:p>
            <a:pPr indent="503238" algn="just" eaLnBrk="1" hangingPunct="1"/>
            <a:endParaRPr lang="ru-RU" sz="2200" smtClean="0"/>
          </a:p>
          <a:p>
            <a:pPr indent="503238" algn="just" eaLnBrk="1" hangingPunct="1"/>
            <a:r>
              <a:rPr lang="ru-RU" sz="2200" smtClean="0"/>
              <a:t>При исполнении алгоритма </a:t>
            </a:r>
            <a:r>
              <a:rPr lang="ru-RU" sz="2200" b="1" smtClean="0"/>
              <a:t>Робот</a:t>
            </a:r>
            <a:r>
              <a:rPr lang="ru-RU" sz="2200" smtClean="0"/>
              <a:t> </a:t>
            </a:r>
            <a:r>
              <a:rPr lang="ru-RU" sz="2200" b="1" smtClean="0"/>
              <a:t>не</a:t>
            </a:r>
            <a:r>
              <a:rPr lang="ru-RU" sz="2200" smtClean="0"/>
              <a:t> </a:t>
            </a:r>
            <a:r>
              <a:rPr lang="ru-RU" sz="2200" b="1" smtClean="0"/>
              <a:t>должен</a:t>
            </a:r>
            <a:r>
              <a:rPr lang="ru-RU" sz="2200" smtClean="0"/>
              <a:t> </a:t>
            </a:r>
            <a:r>
              <a:rPr lang="ru-RU" sz="2200" b="1" smtClean="0"/>
              <a:t>разрушиться</a:t>
            </a:r>
            <a:r>
              <a:rPr lang="ru-RU" sz="2200" smtClean="0"/>
              <a:t>.</a:t>
            </a:r>
          </a:p>
          <a:p>
            <a:pPr indent="503238" algn="just" eaLnBrk="1" hangingPunct="1"/>
            <a:r>
              <a:rPr lang="ru-RU" sz="2200" b="1" smtClean="0"/>
              <a:t>Оценивание</a:t>
            </a:r>
            <a:r>
              <a:rPr lang="ru-RU" sz="2200" smtClean="0"/>
              <a:t> этого задания производится </a:t>
            </a:r>
            <a:r>
              <a:rPr lang="ru-RU" sz="2200" b="1" smtClean="0"/>
              <a:t>путем</a:t>
            </a:r>
            <a:r>
              <a:rPr lang="ru-RU" sz="2200" smtClean="0"/>
              <a:t> </a:t>
            </a:r>
            <a:r>
              <a:rPr lang="ru-RU" sz="2200" b="1" smtClean="0"/>
              <a:t>анализа</a:t>
            </a:r>
            <a:r>
              <a:rPr lang="ru-RU" sz="2200" smtClean="0"/>
              <a:t> записанного алгоритма, </a:t>
            </a:r>
            <a:r>
              <a:rPr lang="ru-RU" sz="2200" b="1" smtClean="0"/>
              <a:t>поиска</a:t>
            </a:r>
            <a:r>
              <a:rPr lang="ru-RU" sz="2200" smtClean="0"/>
              <a:t> в нем </a:t>
            </a:r>
            <a:r>
              <a:rPr lang="ru-RU" sz="2200" b="1" smtClean="0"/>
              <a:t>ошибок</a:t>
            </a:r>
            <a:r>
              <a:rPr lang="ru-RU" sz="2200" smtClean="0"/>
              <a:t>, проверки, верно ли алгоритм выполняет задачу и т.д.</a:t>
            </a:r>
          </a:p>
          <a:p>
            <a:pPr indent="503238" algn="just" eaLnBrk="1" hangingPunct="1"/>
            <a:r>
              <a:rPr lang="ru-RU" sz="2200" smtClean="0"/>
              <a:t>Таким образом, </a:t>
            </a:r>
            <a:r>
              <a:rPr lang="ru-RU" sz="2200" b="1" smtClean="0"/>
              <a:t>любое</a:t>
            </a:r>
            <a:r>
              <a:rPr lang="ru-RU" sz="2200" smtClean="0"/>
              <a:t> </a:t>
            </a:r>
            <a:r>
              <a:rPr lang="ru-RU" sz="2200" b="1" smtClean="0"/>
              <a:t>правильное</a:t>
            </a:r>
            <a:r>
              <a:rPr lang="ru-RU" sz="2200" smtClean="0"/>
              <a:t> </a:t>
            </a:r>
            <a:r>
              <a:rPr lang="ru-RU" sz="2200" b="1" smtClean="0"/>
              <a:t>решение</a:t>
            </a:r>
            <a:r>
              <a:rPr lang="ru-RU" sz="2200" smtClean="0"/>
              <a:t> этой задачи обязательно </a:t>
            </a:r>
            <a:r>
              <a:rPr lang="ru-RU" sz="2200" b="1" smtClean="0"/>
              <a:t>должно</a:t>
            </a:r>
            <a:r>
              <a:rPr lang="ru-RU" sz="2200" smtClean="0"/>
              <a:t> </a:t>
            </a:r>
            <a:r>
              <a:rPr lang="ru-RU" sz="2200" b="1" smtClean="0"/>
              <a:t>содержать</a:t>
            </a:r>
            <a:r>
              <a:rPr lang="ru-RU" sz="2200" smtClean="0"/>
              <a:t> цикл, перемещающий робота до конца поля (коридора, стены) то есть цикл:</a:t>
            </a:r>
            <a:endParaRPr lang="ru-RU" sz="2200" b="1" smtClean="0"/>
          </a:p>
          <a:p>
            <a:pPr indent="503238" algn="just" eaLnBrk="1" hangingPunct="1">
              <a:buFontTx/>
              <a:buNone/>
            </a:pPr>
            <a:r>
              <a:rPr lang="ru-RU" sz="2200" b="1" smtClean="0"/>
              <a:t>нц – пока -  кц</a:t>
            </a:r>
            <a:endParaRPr lang="ru-RU" sz="2200" smtClean="0"/>
          </a:p>
          <a:p>
            <a:pPr indent="503238" algn="just" eaLnBrk="1" hangingPunct="1"/>
            <a:r>
              <a:rPr lang="ru-RU" sz="2200" b="1" smtClean="0"/>
              <a:t>Если</a:t>
            </a:r>
            <a:r>
              <a:rPr lang="ru-RU" sz="2200" smtClean="0"/>
              <a:t> такой цикл в алгоритме </a:t>
            </a:r>
            <a:r>
              <a:rPr lang="ru-RU" sz="2200" b="1" smtClean="0"/>
              <a:t>отсутствует</a:t>
            </a:r>
            <a:r>
              <a:rPr lang="ru-RU" sz="2200" smtClean="0"/>
              <a:t>, то задание решено неверно и оценивается в </a:t>
            </a:r>
            <a:r>
              <a:rPr lang="ru-RU" sz="2200" b="1" smtClean="0"/>
              <a:t>0 баллов</a:t>
            </a:r>
            <a:r>
              <a:rPr lang="ru-RU" sz="2200" smtClean="0"/>
              <a:t>.</a:t>
            </a:r>
          </a:p>
          <a:p>
            <a:pPr indent="503238" algn="just" eaLnBrk="1" hangingPunct="1"/>
            <a:endParaRPr lang="ru-RU" sz="2200" smtClean="0"/>
          </a:p>
        </p:txBody>
      </p:sp>
      <p:sp>
        <p:nvSpPr>
          <p:cNvPr id="5" name="Rectangle 2"/>
          <p:cNvSpPr>
            <a:spLocks noGrp="1"/>
          </p:cNvSpPr>
          <p:nvPr>
            <p:ph type="title"/>
          </p:nvPr>
        </p:nvSpPr>
        <p:spPr bwMode="auto">
          <a:xfrm>
            <a:off x="2571736" y="1000108"/>
            <a:ext cx="5857916" cy="997196"/>
          </a:xfrm>
        </p:spPr>
        <p:txBody>
          <a:bodyPr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3600" b="1" i="1" spc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/>
                <a:latin typeface="+mn-lt"/>
                <a:cs typeface="+mn-cs"/>
              </a:rPr>
              <a:t>Требования     к составленному  алгоритму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/>
          </p:cNvSpPr>
          <p:nvPr>
            <p:ph type="title"/>
          </p:nvPr>
        </p:nvSpPr>
        <p:spPr bwMode="auto">
          <a:xfrm>
            <a:off x="762000" y="852883"/>
            <a:ext cx="8382000" cy="1218795"/>
          </a:xfrm>
        </p:spPr>
        <p:txBody>
          <a:bodyPr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4400" b="1" i="1" spc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Указания к оцениванию</a:t>
            </a:r>
            <a:r>
              <a:rPr lang="ru-RU" sz="440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lang="ru-RU" sz="440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ru-RU" sz="440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06567" name="Group 71"/>
          <p:cNvGraphicFramePr>
            <a:graphicFrameLocks noGrp="1"/>
          </p:cNvGraphicFramePr>
          <p:nvPr>
            <p:ph type="tbl" idx="1"/>
          </p:nvPr>
        </p:nvGraphicFramePr>
        <p:xfrm>
          <a:off x="381000" y="1679575"/>
          <a:ext cx="8439150" cy="4884737"/>
        </p:xfrm>
        <a:graphic>
          <a:graphicData uri="http://schemas.openxmlformats.org/drawingml/2006/table">
            <a:tbl>
              <a:tblPr/>
              <a:tblGrid>
                <a:gridCol w="7100888"/>
                <a:gridCol w="1338262"/>
              </a:tblGrid>
              <a:tr h="4762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Указания к оцениванию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310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Записан правильный алгоритм, не приводящий к уничтожению Робота,  полностью решающий поставленную задачу. Допускается использование иного синтаксиса инструкций исполнителя, более привычного учащимся.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5545">
                <a:tc>
                  <a:txBody>
                    <a:bodyPr/>
                    <a:lstStyle/>
                    <a:p>
                      <a:pPr marL="0" marR="0" lvl="0" indent="4508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Алгоритм в целом, записан верно, но может содержать одну ошибку. Примеры ошибок: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4508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Робот закрашивает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одну или несколько лишних  клеток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Робот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закрашивает одну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из клеток.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00590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Задание выполнено неверно (например, Робот разрушен), или возможных ошибок в алгоритме больше одной, (например, Робот закрашивает только клетки справа от себя).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62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0</a:t>
            </a:r>
            <a:endParaRPr lang="ru-RU" dirty="0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/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8" t="29309" r="17120" b="29096"/>
          <a:stretch/>
        </p:blipFill>
        <p:spPr bwMode="auto">
          <a:xfrm>
            <a:off x="251520" y="1914911"/>
            <a:ext cx="8667951" cy="3486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385717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/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0" y="1011014"/>
            <a:ext cx="7286964" cy="1897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1005698"/>
            <a:ext cx="200977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94367"/>
            <a:ext cx="9119525" cy="1709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479481"/>
            <a:ext cx="2114550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14" y="188640"/>
            <a:ext cx="3474808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34225" y="5589240"/>
            <a:ext cx="1343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 ответа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367901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6" name="Rectangle 52"/>
          <p:cNvSpPr>
            <a:spLocks noGrp="1"/>
          </p:cNvSpPr>
          <p:nvPr>
            <p:ph type="title" idx="4294967295"/>
          </p:nvPr>
        </p:nvSpPr>
        <p:spPr bwMode="auto">
          <a:xfrm>
            <a:off x="1976478" y="-24"/>
            <a:ext cx="8382000" cy="609398"/>
          </a:xfrm>
          <a:effectLst>
            <a:outerShdw dist="63500" dir="2212194" algn="ctr" rotWithShape="0">
              <a:schemeClr val="accent2"/>
            </a:outerShdw>
          </a:effectLst>
        </p:spPr>
        <p:txBody>
          <a:bodyPr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4400" b="1" i="1" spc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Задание.  Пример №1</a:t>
            </a:r>
          </a:p>
        </p:txBody>
      </p:sp>
      <p:sp>
        <p:nvSpPr>
          <p:cNvPr id="11267" name="Текст 2"/>
          <p:cNvSpPr>
            <a:spLocks noGrp="1"/>
          </p:cNvSpPr>
          <p:nvPr>
            <p:ph type="body" sz="quarter" idx="10"/>
          </p:nvPr>
        </p:nvSpPr>
        <p:spPr>
          <a:xfrm>
            <a:off x="779463" y="1009650"/>
            <a:ext cx="7935912" cy="2133600"/>
          </a:xfrm>
        </p:spPr>
        <p:txBody>
          <a:bodyPr/>
          <a:lstStyle/>
          <a:p>
            <a:pPr marL="392113" indent="-392113" algn="just" defTabSz="914400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endParaRPr lang="ru-RU" sz="2200" smtClean="0"/>
          </a:p>
          <a:p>
            <a:pPr marL="392113" indent="-392113" algn="just" defTabSz="914400" eaLnBrk="1" hangingPunct="1">
              <a:spcBef>
                <a:spcPct val="0"/>
              </a:spcBef>
              <a:buClr>
                <a:srgbClr val="000000"/>
              </a:buClr>
            </a:pPr>
            <a:r>
              <a:rPr lang="ru-RU" sz="2200" smtClean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ru-RU" sz="2200" smtClean="0">
                <a:solidFill>
                  <a:srgbClr val="000000"/>
                </a:solidFill>
              </a:rPr>
              <a:t>Робот находится </a:t>
            </a:r>
            <a:r>
              <a:rPr lang="ru-RU" sz="2200" b="1" smtClean="0">
                <a:solidFill>
                  <a:srgbClr val="000000"/>
                </a:solidFill>
              </a:rPr>
              <a:t>в левом верхнем углу</a:t>
            </a:r>
            <a:r>
              <a:rPr lang="ru-RU" sz="2200" smtClean="0">
                <a:solidFill>
                  <a:srgbClr val="000000"/>
                </a:solidFill>
              </a:rPr>
              <a:t> огороженного пространства, имеющего форму прямоугольника. </a:t>
            </a:r>
            <a:r>
              <a:rPr lang="ru-RU" sz="2200" b="1" smtClean="0">
                <a:solidFill>
                  <a:srgbClr val="000000"/>
                </a:solidFill>
              </a:rPr>
              <a:t>Размеры прямоугольника неизвестны.</a:t>
            </a:r>
            <a:r>
              <a:rPr lang="ru-RU" sz="2200" smtClean="0">
                <a:solidFill>
                  <a:srgbClr val="000000"/>
                </a:solidFill>
              </a:rPr>
              <a:t> Один из возможных размеров прямоугольника и расположение робота внутри прямоугольника приведены на рисунке (робот обозначен буквой «Р»)</a:t>
            </a:r>
            <a:r>
              <a:rPr lang="ru-RU" sz="2200" smtClean="0">
                <a:solidFill>
                  <a:srgbClr val="000000"/>
                </a:solidFill>
                <a:latin typeface="Arial" charset="0"/>
              </a:rPr>
              <a:t>.</a:t>
            </a:r>
          </a:p>
        </p:txBody>
      </p:sp>
      <p:sp>
        <p:nvSpPr>
          <p:cNvPr id="11268" name="Текст 2"/>
          <p:cNvSpPr>
            <a:spLocks/>
          </p:cNvSpPr>
          <p:nvPr/>
        </p:nvSpPr>
        <p:spPr bwMode="auto">
          <a:xfrm>
            <a:off x="4572000" y="2924175"/>
            <a:ext cx="43211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392113" indent="-392113" algn="just">
              <a:lnSpc>
                <a:spcPct val="90000"/>
              </a:lnSpc>
              <a:buClr>
                <a:srgbClr val="000000"/>
              </a:buClr>
            </a:pPr>
            <a:endParaRPr lang="ru-RU" sz="2200">
              <a:latin typeface="Calibri" pitchFamily="34" charset="0"/>
            </a:endParaRPr>
          </a:p>
          <a:p>
            <a:pPr marL="392113" indent="-392113" algn="just">
              <a:lnSpc>
                <a:spcPct val="90000"/>
              </a:lnSpc>
              <a:buClr>
                <a:srgbClr val="000000"/>
              </a:buClr>
              <a:buFontTx/>
              <a:buBlip>
                <a:blip r:embed="rId3"/>
              </a:buBlip>
            </a:pPr>
            <a:r>
              <a:rPr lang="ru-RU" sz="2200">
                <a:solidFill>
                  <a:srgbClr val="000000"/>
                </a:solidFill>
              </a:rPr>
              <a:t>  </a:t>
            </a:r>
            <a:r>
              <a:rPr lang="ru-RU" sz="2200">
                <a:solidFill>
                  <a:srgbClr val="000000"/>
                </a:solidFill>
                <a:latin typeface="Calibri" pitchFamily="34" charset="0"/>
              </a:rPr>
              <a:t>Напишите для Робота алгоритм, закрашивающий все клетки, </a:t>
            </a:r>
            <a:r>
              <a:rPr lang="ru-RU" sz="2200" b="1">
                <a:solidFill>
                  <a:srgbClr val="000000"/>
                </a:solidFill>
                <a:latin typeface="Calibri" pitchFamily="34" charset="0"/>
              </a:rPr>
              <a:t>расположенные</a:t>
            </a:r>
            <a:r>
              <a:rPr lang="ru-RU" sz="220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2200" b="1">
                <a:solidFill>
                  <a:srgbClr val="000000"/>
                </a:solidFill>
                <a:latin typeface="Calibri" pitchFamily="34" charset="0"/>
              </a:rPr>
              <a:t>внутри</a:t>
            </a:r>
            <a:r>
              <a:rPr lang="ru-RU" sz="2200">
                <a:solidFill>
                  <a:srgbClr val="000000"/>
                </a:solidFill>
                <a:latin typeface="Calibri" pitchFamily="34" charset="0"/>
              </a:rPr>
              <a:t> прямоугольника и  </a:t>
            </a:r>
            <a:r>
              <a:rPr lang="ru-RU" sz="2200" b="1">
                <a:solidFill>
                  <a:srgbClr val="000000"/>
                </a:solidFill>
                <a:latin typeface="Calibri" pitchFamily="34" charset="0"/>
              </a:rPr>
              <a:t>прилегающие</a:t>
            </a:r>
            <a:r>
              <a:rPr lang="ru-RU" sz="2200">
                <a:solidFill>
                  <a:srgbClr val="000000"/>
                </a:solidFill>
                <a:latin typeface="Calibri" pitchFamily="34" charset="0"/>
              </a:rPr>
              <a:t> к </a:t>
            </a:r>
            <a:r>
              <a:rPr lang="ru-RU" sz="2200" b="1">
                <a:solidFill>
                  <a:srgbClr val="000000"/>
                </a:solidFill>
                <a:latin typeface="Calibri" pitchFamily="34" charset="0"/>
              </a:rPr>
              <a:t>нижней стороне</a:t>
            </a:r>
            <a:r>
              <a:rPr lang="ru-RU" sz="2200">
                <a:solidFill>
                  <a:srgbClr val="000000"/>
                </a:solidFill>
                <a:latin typeface="Calibri" pitchFamily="34" charset="0"/>
              </a:rPr>
              <a:t> прямоугольника. Робот </a:t>
            </a:r>
            <a:r>
              <a:rPr lang="ru-RU" sz="2200" b="1">
                <a:solidFill>
                  <a:srgbClr val="000000"/>
                </a:solidFill>
                <a:latin typeface="Calibri" pitchFamily="34" charset="0"/>
              </a:rPr>
              <a:t>должен закрасить</a:t>
            </a:r>
            <a:r>
              <a:rPr lang="ru-RU" sz="2200">
                <a:solidFill>
                  <a:srgbClr val="000000"/>
                </a:solidFill>
                <a:latin typeface="Calibri" pitchFamily="34" charset="0"/>
              </a:rPr>
              <a:t> только </a:t>
            </a:r>
            <a:r>
              <a:rPr lang="ru-RU" sz="2200" b="1">
                <a:solidFill>
                  <a:srgbClr val="000000"/>
                </a:solidFill>
                <a:latin typeface="Calibri" pitchFamily="34" charset="0"/>
              </a:rPr>
              <a:t>клетки</a:t>
            </a:r>
            <a:r>
              <a:rPr lang="ru-RU" sz="2200">
                <a:solidFill>
                  <a:srgbClr val="000000"/>
                </a:solidFill>
                <a:latin typeface="Calibri" pitchFamily="34" charset="0"/>
              </a:rPr>
              <a:t>, </a:t>
            </a:r>
            <a:r>
              <a:rPr lang="ru-RU" sz="2200" b="1">
                <a:solidFill>
                  <a:srgbClr val="000000"/>
                </a:solidFill>
                <a:latin typeface="Calibri" pitchFamily="34" charset="0"/>
              </a:rPr>
              <a:t>удовлетворяющие</a:t>
            </a:r>
            <a:r>
              <a:rPr lang="ru-RU" sz="2200">
                <a:solidFill>
                  <a:srgbClr val="000000"/>
                </a:solidFill>
                <a:latin typeface="Calibri" pitchFamily="34" charset="0"/>
              </a:rPr>
              <a:t> данному </a:t>
            </a:r>
            <a:r>
              <a:rPr lang="ru-RU" sz="2200" b="1">
                <a:solidFill>
                  <a:srgbClr val="000000"/>
                </a:solidFill>
                <a:latin typeface="Calibri" pitchFamily="34" charset="0"/>
              </a:rPr>
              <a:t>условию</a:t>
            </a:r>
            <a:r>
              <a:rPr lang="ru-RU" sz="2200">
                <a:solidFill>
                  <a:srgbClr val="000000"/>
                </a:solidFill>
                <a:latin typeface="Calibri" pitchFamily="34" charset="0"/>
              </a:rPr>
              <a:t>.</a:t>
            </a:r>
            <a:r>
              <a:rPr lang="ru-RU" sz="2200">
                <a:latin typeface="Calibri" pitchFamily="34" charset="0"/>
              </a:rPr>
              <a:t> </a:t>
            </a:r>
            <a:endParaRPr lang="ru-RU" sz="2200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11269" name="Group 24"/>
          <p:cNvGrpSpPr>
            <a:grpSpLocks/>
          </p:cNvGrpSpPr>
          <p:nvPr/>
        </p:nvGrpSpPr>
        <p:grpSpPr bwMode="auto">
          <a:xfrm>
            <a:off x="468313" y="3429000"/>
            <a:ext cx="3959225" cy="2952750"/>
            <a:chOff x="1711" y="5341"/>
            <a:chExt cx="3408" cy="2340"/>
          </a:xfrm>
        </p:grpSpPr>
        <p:sp>
          <p:nvSpPr>
            <p:cNvPr id="11270" name="Line 25"/>
            <p:cNvSpPr>
              <a:spLocks noChangeShapeType="1"/>
            </p:cNvSpPr>
            <p:nvPr/>
          </p:nvSpPr>
          <p:spPr bwMode="auto">
            <a:xfrm>
              <a:off x="1735" y="5356"/>
              <a:ext cx="33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1" name="Line 26"/>
            <p:cNvSpPr>
              <a:spLocks noChangeShapeType="1"/>
            </p:cNvSpPr>
            <p:nvPr/>
          </p:nvSpPr>
          <p:spPr bwMode="auto">
            <a:xfrm flipV="1">
              <a:off x="1711" y="7397"/>
              <a:ext cx="339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2" name="Line 27"/>
            <p:cNvSpPr>
              <a:spLocks noChangeShapeType="1"/>
            </p:cNvSpPr>
            <p:nvPr/>
          </p:nvSpPr>
          <p:spPr bwMode="auto">
            <a:xfrm>
              <a:off x="1735" y="5903"/>
              <a:ext cx="33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3" name="Line 28"/>
            <p:cNvSpPr>
              <a:spLocks noChangeShapeType="1"/>
            </p:cNvSpPr>
            <p:nvPr/>
          </p:nvSpPr>
          <p:spPr bwMode="auto">
            <a:xfrm>
              <a:off x="1721" y="6208"/>
              <a:ext cx="339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4" name="Line 29"/>
            <p:cNvSpPr>
              <a:spLocks noChangeShapeType="1"/>
            </p:cNvSpPr>
            <p:nvPr/>
          </p:nvSpPr>
          <p:spPr bwMode="auto">
            <a:xfrm>
              <a:off x="1735" y="6477"/>
              <a:ext cx="337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5" name="Line 30"/>
            <p:cNvSpPr>
              <a:spLocks noChangeShapeType="1"/>
            </p:cNvSpPr>
            <p:nvPr/>
          </p:nvSpPr>
          <p:spPr bwMode="auto">
            <a:xfrm>
              <a:off x="2004" y="5356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Line 31"/>
            <p:cNvSpPr>
              <a:spLocks noChangeShapeType="1"/>
            </p:cNvSpPr>
            <p:nvPr/>
          </p:nvSpPr>
          <p:spPr bwMode="auto">
            <a:xfrm>
              <a:off x="1721" y="5356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7" name="Line 32"/>
            <p:cNvSpPr>
              <a:spLocks noChangeShapeType="1"/>
            </p:cNvSpPr>
            <p:nvPr/>
          </p:nvSpPr>
          <p:spPr bwMode="auto">
            <a:xfrm>
              <a:off x="2288" y="5356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8" name="Line 33"/>
            <p:cNvSpPr>
              <a:spLocks noChangeShapeType="1"/>
            </p:cNvSpPr>
            <p:nvPr/>
          </p:nvSpPr>
          <p:spPr bwMode="auto">
            <a:xfrm>
              <a:off x="2571" y="5356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Line 34"/>
            <p:cNvSpPr>
              <a:spLocks noChangeShapeType="1"/>
            </p:cNvSpPr>
            <p:nvPr/>
          </p:nvSpPr>
          <p:spPr bwMode="auto">
            <a:xfrm>
              <a:off x="3155" y="5356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Line 35"/>
            <p:cNvSpPr>
              <a:spLocks noChangeShapeType="1"/>
            </p:cNvSpPr>
            <p:nvPr/>
          </p:nvSpPr>
          <p:spPr bwMode="auto">
            <a:xfrm>
              <a:off x="2847" y="5341"/>
              <a:ext cx="0" cy="23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Line 36"/>
            <p:cNvSpPr>
              <a:spLocks noChangeShapeType="1"/>
            </p:cNvSpPr>
            <p:nvPr/>
          </p:nvSpPr>
          <p:spPr bwMode="auto">
            <a:xfrm>
              <a:off x="3422" y="5341"/>
              <a:ext cx="0" cy="23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Line 37"/>
            <p:cNvSpPr>
              <a:spLocks noChangeShapeType="1"/>
            </p:cNvSpPr>
            <p:nvPr/>
          </p:nvSpPr>
          <p:spPr bwMode="auto">
            <a:xfrm>
              <a:off x="1721" y="6776"/>
              <a:ext cx="33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Line 38"/>
            <p:cNvSpPr>
              <a:spLocks noChangeShapeType="1"/>
            </p:cNvSpPr>
            <p:nvPr/>
          </p:nvSpPr>
          <p:spPr bwMode="auto">
            <a:xfrm>
              <a:off x="1711" y="5619"/>
              <a:ext cx="340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Line 39"/>
            <p:cNvSpPr>
              <a:spLocks noChangeShapeType="1"/>
            </p:cNvSpPr>
            <p:nvPr/>
          </p:nvSpPr>
          <p:spPr bwMode="auto">
            <a:xfrm>
              <a:off x="1735" y="7060"/>
              <a:ext cx="33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5" name="Line 40"/>
            <p:cNvSpPr>
              <a:spLocks noChangeShapeType="1"/>
            </p:cNvSpPr>
            <p:nvPr/>
          </p:nvSpPr>
          <p:spPr bwMode="auto">
            <a:xfrm>
              <a:off x="1711" y="7681"/>
              <a:ext cx="340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6" name="Line 41"/>
            <p:cNvSpPr>
              <a:spLocks noChangeShapeType="1"/>
            </p:cNvSpPr>
            <p:nvPr/>
          </p:nvSpPr>
          <p:spPr bwMode="auto">
            <a:xfrm flipH="1">
              <a:off x="5105" y="5356"/>
              <a:ext cx="14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7" name="Line 42"/>
            <p:cNvSpPr>
              <a:spLocks noChangeShapeType="1"/>
            </p:cNvSpPr>
            <p:nvPr/>
          </p:nvSpPr>
          <p:spPr bwMode="auto">
            <a:xfrm>
              <a:off x="3983" y="5356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8" name="Line 43"/>
            <p:cNvSpPr>
              <a:spLocks noChangeShapeType="1"/>
            </p:cNvSpPr>
            <p:nvPr/>
          </p:nvSpPr>
          <p:spPr bwMode="auto">
            <a:xfrm>
              <a:off x="3699" y="5356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9" name="Line 44"/>
            <p:cNvSpPr>
              <a:spLocks noChangeShapeType="1"/>
            </p:cNvSpPr>
            <p:nvPr/>
          </p:nvSpPr>
          <p:spPr bwMode="auto">
            <a:xfrm flipH="1">
              <a:off x="4267" y="5356"/>
              <a:ext cx="24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0" name="Line 45"/>
            <p:cNvSpPr>
              <a:spLocks noChangeShapeType="1"/>
            </p:cNvSpPr>
            <p:nvPr/>
          </p:nvSpPr>
          <p:spPr bwMode="auto">
            <a:xfrm>
              <a:off x="4561" y="5371"/>
              <a:ext cx="0" cy="23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1" name="Line 46"/>
            <p:cNvSpPr>
              <a:spLocks noChangeShapeType="1"/>
            </p:cNvSpPr>
            <p:nvPr/>
          </p:nvSpPr>
          <p:spPr bwMode="auto">
            <a:xfrm>
              <a:off x="2004" y="5619"/>
              <a:ext cx="283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2" name="Line 47"/>
            <p:cNvSpPr>
              <a:spLocks noChangeShapeType="1"/>
            </p:cNvSpPr>
            <p:nvPr/>
          </p:nvSpPr>
          <p:spPr bwMode="auto">
            <a:xfrm>
              <a:off x="4801" y="5371"/>
              <a:ext cx="0" cy="23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3" name="Line 48"/>
            <p:cNvSpPr>
              <a:spLocks noChangeShapeType="1"/>
            </p:cNvSpPr>
            <p:nvPr/>
          </p:nvSpPr>
          <p:spPr bwMode="auto">
            <a:xfrm>
              <a:off x="1995" y="7397"/>
              <a:ext cx="283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4" name="Line 49"/>
            <p:cNvSpPr>
              <a:spLocks noChangeShapeType="1"/>
            </p:cNvSpPr>
            <p:nvPr/>
          </p:nvSpPr>
          <p:spPr bwMode="auto">
            <a:xfrm flipH="1">
              <a:off x="1995" y="5619"/>
              <a:ext cx="0" cy="177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5" name="Line 50"/>
            <p:cNvSpPr>
              <a:spLocks noChangeShapeType="1"/>
            </p:cNvSpPr>
            <p:nvPr/>
          </p:nvSpPr>
          <p:spPr bwMode="auto">
            <a:xfrm>
              <a:off x="4826" y="5619"/>
              <a:ext cx="9" cy="177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6" name="Text Box 51"/>
            <p:cNvSpPr txBox="1">
              <a:spLocks noChangeArrowheads="1"/>
            </p:cNvSpPr>
            <p:nvPr/>
          </p:nvSpPr>
          <p:spPr bwMode="auto">
            <a:xfrm>
              <a:off x="2019" y="5633"/>
              <a:ext cx="269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sz="1400" b="1">
                  <a:latin typeface="Times New Roman" pitchFamily="18" charset="0"/>
                </a:rPr>
                <a:t>Р</a:t>
              </a:r>
              <a:endParaRPr lang="ru-RU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684213" y="908050"/>
            <a:ext cx="7935912" cy="914400"/>
          </a:xfrm>
        </p:spPr>
        <p:txBody>
          <a:bodyPr/>
          <a:lstStyle/>
          <a:p>
            <a:pPr marL="392113" indent="-392113" algn="just" defTabSz="914400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endParaRPr lang="ru-RU" sz="2200" smtClean="0"/>
          </a:p>
          <a:p>
            <a:pPr marL="392113" indent="-392113" algn="just" defTabSz="914400" eaLnBrk="1" hangingPunct="1">
              <a:spcBef>
                <a:spcPct val="0"/>
              </a:spcBef>
              <a:buClr>
                <a:srgbClr val="000000"/>
              </a:buClr>
            </a:pPr>
            <a:r>
              <a:rPr lang="ru-RU" sz="220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200" smtClean="0"/>
              <a:t>Например, для приведенного рисунка робот должен закрасить следующие клетки (см.</a:t>
            </a:r>
            <a:r>
              <a:rPr lang="en-US" sz="2200" smtClean="0"/>
              <a:t> </a:t>
            </a:r>
            <a:r>
              <a:rPr lang="ru-RU" sz="2200" smtClean="0"/>
              <a:t>рисунок):</a:t>
            </a:r>
          </a:p>
        </p:txBody>
      </p:sp>
      <p:sp>
        <p:nvSpPr>
          <p:cNvPr id="12291" name="Текст 2"/>
          <p:cNvSpPr>
            <a:spLocks/>
          </p:cNvSpPr>
          <p:nvPr/>
        </p:nvSpPr>
        <p:spPr bwMode="auto">
          <a:xfrm>
            <a:off x="4572000" y="1857375"/>
            <a:ext cx="414337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392113" indent="-392113" algn="just">
              <a:lnSpc>
                <a:spcPct val="90000"/>
              </a:lnSpc>
              <a:buClr>
                <a:srgbClr val="000000"/>
              </a:buClr>
            </a:pPr>
            <a:endParaRPr lang="ru-RU" sz="2200">
              <a:latin typeface="Calibri" pitchFamily="34" charset="0"/>
            </a:endParaRPr>
          </a:p>
          <a:p>
            <a:pPr marL="392113" indent="-392113" algn="just">
              <a:lnSpc>
                <a:spcPct val="90000"/>
              </a:lnSpc>
              <a:buClr>
                <a:srgbClr val="000000"/>
              </a:buClr>
              <a:buFontTx/>
              <a:buBlip>
                <a:blip r:embed="rId3"/>
              </a:buBlip>
            </a:pPr>
            <a:r>
              <a:rPr lang="ru-RU" sz="2200">
                <a:solidFill>
                  <a:srgbClr val="000000"/>
                </a:solidFill>
              </a:rPr>
              <a:t>  </a:t>
            </a:r>
            <a:r>
              <a:rPr lang="ru-RU" sz="2200">
                <a:latin typeface="Calibri" pitchFamily="34" charset="0"/>
              </a:rPr>
              <a:t>Конечное расположение робота может быть произвольным. Алгоритм должен решать задачу </a:t>
            </a:r>
            <a:r>
              <a:rPr lang="ru-RU" sz="2200" b="1">
                <a:latin typeface="Calibri" pitchFamily="34" charset="0"/>
              </a:rPr>
              <a:t>для произвольного размера прямоугольника.</a:t>
            </a:r>
            <a:r>
              <a:rPr lang="ru-RU" sz="2200">
                <a:latin typeface="Calibri" pitchFamily="34" charset="0"/>
              </a:rPr>
              <a:t> В результате исполнения алгоритма </a:t>
            </a:r>
            <a:r>
              <a:rPr lang="ru-RU" sz="2200" b="1">
                <a:latin typeface="Calibri" pitchFamily="34" charset="0"/>
              </a:rPr>
              <a:t>робот</a:t>
            </a:r>
            <a:r>
              <a:rPr lang="ru-RU" sz="2200">
                <a:latin typeface="Calibri" pitchFamily="34" charset="0"/>
              </a:rPr>
              <a:t> </a:t>
            </a:r>
            <a:r>
              <a:rPr lang="ru-RU" sz="2200" b="1">
                <a:latin typeface="Calibri" pitchFamily="34" charset="0"/>
              </a:rPr>
              <a:t>не</a:t>
            </a:r>
            <a:r>
              <a:rPr lang="ru-RU" sz="2200">
                <a:latin typeface="Calibri" pitchFamily="34" charset="0"/>
              </a:rPr>
              <a:t> </a:t>
            </a:r>
            <a:r>
              <a:rPr lang="ru-RU" sz="2200" b="1">
                <a:latin typeface="Calibri" pitchFamily="34" charset="0"/>
              </a:rPr>
              <a:t>должен</a:t>
            </a:r>
            <a:r>
              <a:rPr lang="ru-RU" sz="2200">
                <a:latin typeface="Calibri" pitchFamily="34" charset="0"/>
              </a:rPr>
              <a:t> </a:t>
            </a:r>
            <a:r>
              <a:rPr lang="ru-RU" sz="2200" b="1">
                <a:latin typeface="Calibri" pitchFamily="34" charset="0"/>
              </a:rPr>
              <a:t>разрушиться</a:t>
            </a:r>
            <a:r>
              <a:rPr lang="ru-RU" sz="2200">
                <a:latin typeface="Calibri" pitchFamily="34" charset="0"/>
              </a:rPr>
              <a:t>.</a:t>
            </a:r>
          </a:p>
          <a:p>
            <a:pPr marL="392113" indent="-392113" algn="just">
              <a:lnSpc>
                <a:spcPct val="90000"/>
              </a:lnSpc>
              <a:spcBef>
                <a:spcPct val="20000"/>
              </a:spcBef>
            </a:pPr>
            <a:r>
              <a:rPr lang="ru-RU" sz="2200">
                <a:latin typeface="Calibri" pitchFamily="34" charset="0"/>
              </a:rPr>
              <a:t>Алгоритм напишите в текстовом редакторе и сохраните в текстовом файле. </a:t>
            </a:r>
          </a:p>
        </p:txBody>
      </p:sp>
      <p:grpSp>
        <p:nvGrpSpPr>
          <p:cNvPr id="12292" name="Group 32"/>
          <p:cNvGrpSpPr>
            <a:grpSpLocks/>
          </p:cNvGrpSpPr>
          <p:nvPr/>
        </p:nvGrpSpPr>
        <p:grpSpPr bwMode="auto">
          <a:xfrm>
            <a:off x="323850" y="2133600"/>
            <a:ext cx="4032250" cy="2663825"/>
            <a:chOff x="1712" y="5342"/>
            <a:chExt cx="3408" cy="2340"/>
          </a:xfrm>
        </p:grpSpPr>
        <p:sp>
          <p:nvSpPr>
            <p:cNvPr id="12293" name="Rectangle 33"/>
            <p:cNvSpPr>
              <a:spLocks noChangeArrowheads="1"/>
            </p:cNvSpPr>
            <p:nvPr/>
          </p:nvSpPr>
          <p:spPr bwMode="auto">
            <a:xfrm>
              <a:off x="2005" y="7061"/>
              <a:ext cx="2822" cy="337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4" name="Line 34"/>
            <p:cNvSpPr>
              <a:spLocks noChangeShapeType="1"/>
            </p:cNvSpPr>
            <p:nvPr/>
          </p:nvSpPr>
          <p:spPr bwMode="auto">
            <a:xfrm>
              <a:off x="1736" y="5357"/>
              <a:ext cx="33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95" name="Line 35"/>
            <p:cNvSpPr>
              <a:spLocks noChangeShapeType="1"/>
            </p:cNvSpPr>
            <p:nvPr/>
          </p:nvSpPr>
          <p:spPr bwMode="auto">
            <a:xfrm flipV="1">
              <a:off x="1712" y="7398"/>
              <a:ext cx="339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96" name="Line 36"/>
            <p:cNvSpPr>
              <a:spLocks noChangeShapeType="1"/>
            </p:cNvSpPr>
            <p:nvPr/>
          </p:nvSpPr>
          <p:spPr bwMode="auto">
            <a:xfrm>
              <a:off x="1736" y="5904"/>
              <a:ext cx="33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97" name="Line 37"/>
            <p:cNvSpPr>
              <a:spLocks noChangeShapeType="1"/>
            </p:cNvSpPr>
            <p:nvPr/>
          </p:nvSpPr>
          <p:spPr bwMode="auto">
            <a:xfrm>
              <a:off x="1722" y="6209"/>
              <a:ext cx="339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98" name="Line 38"/>
            <p:cNvSpPr>
              <a:spLocks noChangeShapeType="1"/>
            </p:cNvSpPr>
            <p:nvPr/>
          </p:nvSpPr>
          <p:spPr bwMode="auto">
            <a:xfrm>
              <a:off x="1736" y="6478"/>
              <a:ext cx="337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99" name="Line 39"/>
            <p:cNvSpPr>
              <a:spLocks noChangeShapeType="1"/>
            </p:cNvSpPr>
            <p:nvPr/>
          </p:nvSpPr>
          <p:spPr bwMode="auto">
            <a:xfrm>
              <a:off x="2005" y="5357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0" name="Line 40"/>
            <p:cNvSpPr>
              <a:spLocks noChangeShapeType="1"/>
            </p:cNvSpPr>
            <p:nvPr/>
          </p:nvSpPr>
          <p:spPr bwMode="auto">
            <a:xfrm>
              <a:off x="1722" y="5357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1" name="Line 41"/>
            <p:cNvSpPr>
              <a:spLocks noChangeShapeType="1"/>
            </p:cNvSpPr>
            <p:nvPr/>
          </p:nvSpPr>
          <p:spPr bwMode="auto">
            <a:xfrm>
              <a:off x="2289" y="5357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2" name="Line 42"/>
            <p:cNvSpPr>
              <a:spLocks noChangeShapeType="1"/>
            </p:cNvSpPr>
            <p:nvPr/>
          </p:nvSpPr>
          <p:spPr bwMode="auto">
            <a:xfrm>
              <a:off x="2572" y="5357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3" name="Line 43"/>
            <p:cNvSpPr>
              <a:spLocks noChangeShapeType="1"/>
            </p:cNvSpPr>
            <p:nvPr/>
          </p:nvSpPr>
          <p:spPr bwMode="auto">
            <a:xfrm>
              <a:off x="3156" y="5357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4" name="Line 44"/>
            <p:cNvSpPr>
              <a:spLocks noChangeShapeType="1"/>
            </p:cNvSpPr>
            <p:nvPr/>
          </p:nvSpPr>
          <p:spPr bwMode="auto">
            <a:xfrm>
              <a:off x="2848" y="5342"/>
              <a:ext cx="0" cy="23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5" name="Line 45"/>
            <p:cNvSpPr>
              <a:spLocks noChangeShapeType="1"/>
            </p:cNvSpPr>
            <p:nvPr/>
          </p:nvSpPr>
          <p:spPr bwMode="auto">
            <a:xfrm>
              <a:off x="3423" y="5342"/>
              <a:ext cx="0" cy="23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6" name="Line 46"/>
            <p:cNvSpPr>
              <a:spLocks noChangeShapeType="1"/>
            </p:cNvSpPr>
            <p:nvPr/>
          </p:nvSpPr>
          <p:spPr bwMode="auto">
            <a:xfrm>
              <a:off x="1722" y="6777"/>
              <a:ext cx="33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7" name="Line 47"/>
            <p:cNvSpPr>
              <a:spLocks noChangeShapeType="1"/>
            </p:cNvSpPr>
            <p:nvPr/>
          </p:nvSpPr>
          <p:spPr bwMode="auto">
            <a:xfrm>
              <a:off x="1712" y="5620"/>
              <a:ext cx="340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8" name="Line 48"/>
            <p:cNvSpPr>
              <a:spLocks noChangeShapeType="1"/>
            </p:cNvSpPr>
            <p:nvPr/>
          </p:nvSpPr>
          <p:spPr bwMode="auto">
            <a:xfrm>
              <a:off x="1736" y="7061"/>
              <a:ext cx="33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9" name="Line 49"/>
            <p:cNvSpPr>
              <a:spLocks noChangeShapeType="1"/>
            </p:cNvSpPr>
            <p:nvPr/>
          </p:nvSpPr>
          <p:spPr bwMode="auto">
            <a:xfrm>
              <a:off x="1712" y="7682"/>
              <a:ext cx="340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0" name="Line 50"/>
            <p:cNvSpPr>
              <a:spLocks noChangeShapeType="1"/>
            </p:cNvSpPr>
            <p:nvPr/>
          </p:nvSpPr>
          <p:spPr bwMode="auto">
            <a:xfrm flipH="1">
              <a:off x="5106" y="5357"/>
              <a:ext cx="14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1" name="Line 51"/>
            <p:cNvSpPr>
              <a:spLocks noChangeShapeType="1"/>
            </p:cNvSpPr>
            <p:nvPr/>
          </p:nvSpPr>
          <p:spPr bwMode="auto">
            <a:xfrm>
              <a:off x="3984" y="5357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2" name="Line 52"/>
            <p:cNvSpPr>
              <a:spLocks noChangeShapeType="1"/>
            </p:cNvSpPr>
            <p:nvPr/>
          </p:nvSpPr>
          <p:spPr bwMode="auto">
            <a:xfrm>
              <a:off x="3700" y="5357"/>
              <a:ext cx="0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3" name="Line 53"/>
            <p:cNvSpPr>
              <a:spLocks noChangeShapeType="1"/>
            </p:cNvSpPr>
            <p:nvPr/>
          </p:nvSpPr>
          <p:spPr bwMode="auto">
            <a:xfrm flipH="1">
              <a:off x="4268" y="5357"/>
              <a:ext cx="24" cy="2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4" name="Line 54"/>
            <p:cNvSpPr>
              <a:spLocks noChangeShapeType="1"/>
            </p:cNvSpPr>
            <p:nvPr/>
          </p:nvSpPr>
          <p:spPr bwMode="auto">
            <a:xfrm>
              <a:off x="4562" y="5372"/>
              <a:ext cx="0" cy="23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5" name="Line 55"/>
            <p:cNvSpPr>
              <a:spLocks noChangeShapeType="1"/>
            </p:cNvSpPr>
            <p:nvPr/>
          </p:nvSpPr>
          <p:spPr bwMode="auto">
            <a:xfrm>
              <a:off x="2005" y="5620"/>
              <a:ext cx="283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6" name="Line 56"/>
            <p:cNvSpPr>
              <a:spLocks noChangeShapeType="1"/>
            </p:cNvSpPr>
            <p:nvPr/>
          </p:nvSpPr>
          <p:spPr bwMode="auto">
            <a:xfrm>
              <a:off x="4802" y="5372"/>
              <a:ext cx="0" cy="23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7" name="Line 57"/>
            <p:cNvSpPr>
              <a:spLocks noChangeShapeType="1"/>
            </p:cNvSpPr>
            <p:nvPr/>
          </p:nvSpPr>
          <p:spPr bwMode="auto">
            <a:xfrm>
              <a:off x="1996" y="7398"/>
              <a:ext cx="283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8" name="Line 58"/>
            <p:cNvSpPr>
              <a:spLocks noChangeShapeType="1"/>
            </p:cNvSpPr>
            <p:nvPr/>
          </p:nvSpPr>
          <p:spPr bwMode="auto">
            <a:xfrm flipH="1">
              <a:off x="1996" y="5620"/>
              <a:ext cx="0" cy="177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9" name="Line 59"/>
            <p:cNvSpPr>
              <a:spLocks noChangeShapeType="1"/>
            </p:cNvSpPr>
            <p:nvPr/>
          </p:nvSpPr>
          <p:spPr bwMode="auto">
            <a:xfrm>
              <a:off x="4827" y="5620"/>
              <a:ext cx="9" cy="177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/>
          </p:cNvSpPr>
          <p:nvPr>
            <p:ph type="title"/>
          </p:nvPr>
        </p:nvSpPr>
        <p:spPr bwMode="auto">
          <a:xfrm>
            <a:off x="2214546" y="214290"/>
            <a:ext cx="8382000" cy="609398"/>
          </a:xfrm>
          <a:effectLst>
            <a:outerShdw dist="63500" dir="2212194" algn="ctr" rotWithShape="0">
              <a:schemeClr val="accent2"/>
            </a:outerShdw>
          </a:effectLst>
        </p:spPr>
        <p:txBody>
          <a:bodyPr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4400" b="1" i="1" spc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Задание.  Пример №2</a:t>
            </a:r>
          </a:p>
        </p:txBody>
      </p:sp>
      <p:sp>
        <p:nvSpPr>
          <p:cNvPr id="19459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323850" y="836613"/>
            <a:ext cx="8351838" cy="1784350"/>
          </a:xfrm>
        </p:spPr>
        <p:txBody>
          <a:bodyPr/>
          <a:lstStyle/>
          <a:p>
            <a:pPr marL="392113" indent="-392113" algn="just" defTabSz="914400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endParaRPr lang="ru-RU" sz="2000" smtClean="0"/>
          </a:p>
          <a:p>
            <a:pPr marL="392113" indent="-392113" algn="just" defTabSz="914400" eaLnBrk="1" hangingPunct="1"/>
            <a:r>
              <a:rPr lang="ru-RU" sz="2000" smtClean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ru-RU" sz="2000" smtClean="0"/>
              <a:t>На бесконечном поле имеется вертикальная стена. </a:t>
            </a:r>
            <a:r>
              <a:rPr lang="ru-RU" sz="2000" b="1" smtClean="0"/>
              <a:t>Длина стены неизвестна. Робот</a:t>
            </a:r>
            <a:r>
              <a:rPr lang="ru-RU" sz="2000" smtClean="0"/>
              <a:t> находится в одной из клеток, расположенной </a:t>
            </a:r>
            <a:r>
              <a:rPr lang="ru-RU" sz="2000" b="1" smtClean="0"/>
              <a:t>непосредственно слева от стены.</a:t>
            </a:r>
          </a:p>
          <a:p>
            <a:pPr marL="392113" indent="-392113" algn="just" defTabSz="914400" eaLnBrk="1" hangingPunct="1"/>
            <a:r>
              <a:rPr lang="ru-RU" sz="2000" smtClean="0"/>
              <a:t>На рисунке указан один из возможных способов расположения стен и Робота (Робот обозначен буквой «Р»).</a:t>
            </a:r>
          </a:p>
        </p:txBody>
      </p:sp>
      <p:sp>
        <p:nvSpPr>
          <p:cNvPr id="19460" name="Текст 2"/>
          <p:cNvSpPr>
            <a:spLocks/>
          </p:cNvSpPr>
          <p:nvPr/>
        </p:nvSpPr>
        <p:spPr bwMode="auto">
          <a:xfrm>
            <a:off x="2268538" y="2565400"/>
            <a:ext cx="432117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392113" indent="-392113" algn="just">
              <a:lnSpc>
                <a:spcPct val="90000"/>
              </a:lnSpc>
              <a:buClr>
                <a:srgbClr val="000000"/>
              </a:buClr>
            </a:pPr>
            <a:endParaRPr lang="ru-RU" sz="2000">
              <a:latin typeface="Calibri" pitchFamily="34" charset="0"/>
            </a:endParaRPr>
          </a:p>
          <a:p>
            <a:pPr marL="392113" indent="-392113" algn="just">
              <a:lnSpc>
                <a:spcPct val="90000"/>
              </a:lnSpc>
              <a:buClr>
                <a:srgbClr val="000000"/>
              </a:buClr>
              <a:buFontTx/>
              <a:buBlip>
                <a:blip r:embed="rId3"/>
              </a:buBlip>
            </a:pPr>
            <a:r>
              <a:rPr lang="ru-RU" sz="2000">
                <a:latin typeface="Calibri" pitchFamily="34" charset="0"/>
              </a:rPr>
              <a:t>  Напишите для Робота алгоритм, закрашивающий все клетки, </a:t>
            </a:r>
            <a:r>
              <a:rPr lang="ru-RU" sz="2000" b="1">
                <a:latin typeface="Calibri" pitchFamily="34" charset="0"/>
              </a:rPr>
              <a:t>расположенные</a:t>
            </a:r>
            <a:r>
              <a:rPr lang="ru-RU" sz="2000">
                <a:latin typeface="Calibri" pitchFamily="34" charset="0"/>
              </a:rPr>
              <a:t> </a:t>
            </a:r>
            <a:r>
              <a:rPr lang="ru-RU" sz="2000" b="1">
                <a:latin typeface="Calibri" pitchFamily="34" charset="0"/>
              </a:rPr>
              <a:t>правее</a:t>
            </a:r>
            <a:r>
              <a:rPr lang="ru-RU" sz="2000">
                <a:latin typeface="Calibri" pitchFamily="34" charset="0"/>
              </a:rPr>
              <a:t> </a:t>
            </a:r>
            <a:r>
              <a:rPr lang="ru-RU" sz="2000" b="1">
                <a:latin typeface="Calibri" pitchFamily="34" charset="0"/>
              </a:rPr>
              <a:t>вертикальной</a:t>
            </a:r>
            <a:r>
              <a:rPr lang="ru-RU" sz="2000">
                <a:latin typeface="Calibri" pitchFamily="34" charset="0"/>
              </a:rPr>
              <a:t> </a:t>
            </a:r>
            <a:r>
              <a:rPr lang="ru-RU" sz="2000" b="1">
                <a:latin typeface="Calibri" pitchFamily="34" charset="0"/>
              </a:rPr>
              <a:t>стены</a:t>
            </a:r>
            <a:r>
              <a:rPr lang="ru-RU" sz="2000">
                <a:latin typeface="Calibri" pitchFamily="34" charset="0"/>
              </a:rPr>
              <a:t> </a:t>
            </a:r>
            <a:r>
              <a:rPr lang="ru-RU" sz="2000" b="1">
                <a:latin typeface="Calibri" pitchFamily="34" charset="0"/>
              </a:rPr>
              <a:t>и</a:t>
            </a:r>
            <a:r>
              <a:rPr lang="ru-RU" sz="2000">
                <a:latin typeface="Calibri" pitchFamily="34" charset="0"/>
              </a:rPr>
              <a:t> </a:t>
            </a:r>
            <a:r>
              <a:rPr lang="ru-RU" sz="2000" b="1">
                <a:latin typeface="Calibri" pitchFamily="34" charset="0"/>
              </a:rPr>
              <a:t>прилегающие</a:t>
            </a:r>
            <a:r>
              <a:rPr lang="ru-RU" sz="2000">
                <a:latin typeface="Calibri" pitchFamily="34" charset="0"/>
              </a:rPr>
              <a:t> </a:t>
            </a:r>
            <a:r>
              <a:rPr lang="ru-RU" sz="2000" b="1">
                <a:latin typeface="Calibri" pitchFamily="34" charset="0"/>
              </a:rPr>
              <a:t>к ней</a:t>
            </a:r>
            <a:r>
              <a:rPr lang="ru-RU" sz="2000">
                <a:latin typeface="Calibri" pitchFamily="34" charset="0"/>
              </a:rPr>
              <a:t>. Робот должен </a:t>
            </a:r>
            <a:r>
              <a:rPr lang="ru-RU" sz="2000" b="1">
                <a:latin typeface="Calibri" pitchFamily="34" charset="0"/>
              </a:rPr>
              <a:t>закрасить</a:t>
            </a:r>
            <a:r>
              <a:rPr lang="ru-RU" sz="2000">
                <a:latin typeface="Calibri" pitchFamily="34" charset="0"/>
              </a:rPr>
              <a:t> </a:t>
            </a:r>
            <a:r>
              <a:rPr lang="ru-RU" sz="2000" b="1">
                <a:latin typeface="Calibri" pitchFamily="34" charset="0"/>
              </a:rPr>
              <a:t>только</a:t>
            </a:r>
            <a:r>
              <a:rPr lang="ru-RU" sz="2000">
                <a:latin typeface="Calibri" pitchFamily="34" charset="0"/>
              </a:rPr>
              <a:t> </a:t>
            </a:r>
            <a:r>
              <a:rPr lang="ru-RU" sz="2000" b="1">
                <a:latin typeface="Calibri" pitchFamily="34" charset="0"/>
              </a:rPr>
              <a:t>клетки</a:t>
            </a:r>
            <a:r>
              <a:rPr lang="ru-RU" sz="2000">
                <a:latin typeface="Calibri" pitchFamily="34" charset="0"/>
              </a:rPr>
              <a:t>, </a:t>
            </a:r>
            <a:r>
              <a:rPr lang="ru-RU" sz="2000" b="1">
                <a:latin typeface="Calibri" pitchFamily="34" charset="0"/>
              </a:rPr>
              <a:t>удовлетворяющие</a:t>
            </a:r>
            <a:r>
              <a:rPr lang="ru-RU" sz="2000">
                <a:latin typeface="Calibri" pitchFamily="34" charset="0"/>
              </a:rPr>
              <a:t> данному </a:t>
            </a:r>
            <a:r>
              <a:rPr lang="ru-RU" sz="2000" b="1">
                <a:latin typeface="Calibri" pitchFamily="34" charset="0"/>
              </a:rPr>
              <a:t>условию</a:t>
            </a:r>
            <a:r>
              <a:rPr lang="ru-RU" sz="2000">
                <a:latin typeface="Calibri" pitchFamily="34" charset="0"/>
              </a:rPr>
              <a:t>. Например, для приведенного выше рисунка Робот должен закрасить следующие клетки (см. рисунок).</a:t>
            </a:r>
          </a:p>
        </p:txBody>
      </p:sp>
      <p:pic>
        <p:nvPicPr>
          <p:cNvPr id="19461" name="Picture 3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75" t="11719" r="48845" b="54167"/>
          <a:stretch>
            <a:fillRect/>
          </a:stretch>
        </p:blipFill>
        <p:spPr bwMode="auto">
          <a:xfrm>
            <a:off x="323850" y="3068638"/>
            <a:ext cx="170497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3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15" t="64757" r="52946" b="-195"/>
          <a:stretch>
            <a:fillRect/>
          </a:stretch>
        </p:blipFill>
        <p:spPr bwMode="auto">
          <a:xfrm>
            <a:off x="6877050" y="3068638"/>
            <a:ext cx="1944688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/>
          </p:cNvSpPr>
          <p:nvPr>
            <p:ph type="title"/>
          </p:nvPr>
        </p:nvSpPr>
        <p:spPr bwMode="auto">
          <a:xfrm>
            <a:off x="547718" y="176396"/>
            <a:ext cx="8382000" cy="609398"/>
          </a:xfrm>
          <a:effectLst>
            <a:outerShdw dist="63500" dir="2212194" algn="ctr" rotWithShape="0">
              <a:schemeClr val="accent2"/>
            </a:outerShdw>
          </a:effectLst>
        </p:spPr>
        <p:txBody>
          <a:bodyPr numCol="1" anchorCtr="0" compatLnSpc="1">
            <a:prstTxWarp prst="textNoShape">
              <a:avLst/>
            </a:prstTxWarp>
          </a:bodyPr>
          <a:lstStyle/>
          <a:p>
            <a:pPr algn="r" eaLnBrk="1" hangingPunct="1">
              <a:defRPr/>
            </a:pPr>
            <a:r>
              <a:rPr lang="ru-RU" sz="4400" b="1" i="1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Задание.  Пример №3</a:t>
            </a:r>
          </a:p>
        </p:txBody>
      </p:sp>
      <p:sp>
        <p:nvSpPr>
          <p:cNvPr id="24579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323850" y="1157288"/>
            <a:ext cx="8351838" cy="2200275"/>
          </a:xfrm>
        </p:spPr>
        <p:txBody>
          <a:bodyPr/>
          <a:lstStyle/>
          <a:p>
            <a:pPr marL="392113" indent="-392113" algn="just" defTabSz="914400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endParaRPr lang="ru-RU" sz="2200" smtClean="0"/>
          </a:p>
          <a:p>
            <a:pPr marL="392113" indent="-392113" algn="just" defTabSz="914400" eaLnBrk="1" hangingPunct="1"/>
            <a:r>
              <a:rPr lang="ru-RU" sz="2200" smtClean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ru-RU" sz="2200" smtClean="0"/>
              <a:t>Робот находится в левом верхнем углу огороженного пространства, имеющего форму прямоугольника. Размеры прямоугольника неизвестны. Где-то посередине прямоугольника есть вертикальная стена, разделяющая прямоугольник на две части. В этой стене есть проход, при этом проход не является самой левой или самой нижней клеткой стены. </a:t>
            </a:r>
          </a:p>
        </p:txBody>
      </p:sp>
      <p:sp>
        <p:nvSpPr>
          <p:cNvPr id="24580" name="Текст 2"/>
          <p:cNvSpPr>
            <a:spLocks/>
          </p:cNvSpPr>
          <p:nvPr/>
        </p:nvSpPr>
        <p:spPr bwMode="auto">
          <a:xfrm>
            <a:off x="3779838" y="3573463"/>
            <a:ext cx="5040312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392113" indent="-392113" algn="just">
              <a:lnSpc>
                <a:spcPct val="90000"/>
              </a:lnSpc>
              <a:buClr>
                <a:srgbClr val="000000"/>
              </a:buClr>
            </a:pPr>
            <a:endParaRPr lang="ru-RU" sz="2200">
              <a:latin typeface="Calibri" pitchFamily="34" charset="0"/>
            </a:endParaRPr>
          </a:p>
          <a:p>
            <a:pPr marL="392113" indent="-392113" algn="just">
              <a:lnSpc>
                <a:spcPct val="90000"/>
              </a:lnSpc>
              <a:buClr>
                <a:srgbClr val="000000"/>
              </a:buClr>
              <a:buFontTx/>
              <a:buBlip>
                <a:blip r:embed="rId3"/>
              </a:buBlip>
            </a:pPr>
            <a:r>
              <a:rPr lang="ru-RU" sz="2200">
                <a:latin typeface="Calibri" pitchFamily="34" charset="0"/>
              </a:rPr>
              <a:t>  Точное расположение прохода также неизвестно. Одно из возможных расположений стены и прохода в ней приведено на рисунке (робот обозначен буквой «Р»)</a:t>
            </a:r>
          </a:p>
        </p:txBody>
      </p:sp>
      <p:pic>
        <p:nvPicPr>
          <p:cNvPr id="2458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33" t="26367" r="34488" b="47049"/>
          <a:stretch>
            <a:fillRect/>
          </a:stretch>
        </p:blipFill>
        <p:spPr bwMode="auto">
          <a:xfrm>
            <a:off x="250825" y="3698875"/>
            <a:ext cx="3384550" cy="253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286786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TS010286786</Template>
  <TotalTime>907</TotalTime>
  <Words>1247</Words>
  <Application>Microsoft Office PowerPoint</Application>
  <PresentationFormat>Экран (4:3)</PresentationFormat>
  <Paragraphs>83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TS010286786</vt:lpstr>
      <vt:lpstr>Белый текст и шрифт Courier для слайдов с кодом</vt:lpstr>
      <vt:lpstr>Решение задач ГИА в системе Кумир</vt:lpstr>
      <vt:lpstr>Требования     к составленному  алгоритму</vt:lpstr>
      <vt:lpstr>Указания к оцениванию </vt:lpstr>
      <vt:lpstr>Задание 0</vt:lpstr>
      <vt:lpstr>Презентация PowerPoint</vt:lpstr>
      <vt:lpstr>Задание.  Пример №1</vt:lpstr>
      <vt:lpstr>Презентация PowerPoint</vt:lpstr>
      <vt:lpstr>Задание.  Пример №2</vt:lpstr>
      <vt:lpstr>Задание.  Пример №3</vt:lpstr>
      <vt:lpstr>Задание.  Пример №3</vt:lpstr>
      <vt:lpstr>Задание. Пример №4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ГИА в системе Кумир</dc:title>
  <dc:creator>Слава</dc:creator>
  <cp:lastModifiedBy>uchitel</cp:lastModifiedBy>
  <cp:revision>121</cp:revision>
  <dcterms:created xsi:type="dcterms:W3CDTF">2013-01-20T18:36:47Z</dcterms:created>
  <dcterms:modified xsi:type="dcterms:W3CDTF">2017-12-07T02:00:33Z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TC102867869990</vt:lpwstr>
  </property>
</Properties>
</file>