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56" r:id="rId3"/>
    <p:sldId id="257" r:id="rId4"/>
    <p:sldId id="258" r:id="rId5"/>
    <p:sldId id="259" r:id="rId6"/>
    <p:sldId id="260" r:id="rId7"/>
    <p:sldId id="265" r:id="rId8"/>
    <p:sldId id="261" r:id="rId9"/>
    <p:sldId id="262" r:id="rId10"/>
    <p:sldId id="263" r:id="rId11"/>
    <p:sldId id="264" r:id="rId12"/>
    <p:sldId id="266" r:id="rId13"/>
    <p:sldId id="267" r:id="rId14"/>
    <p:sldId id="268" r:id="rId15"/>
    <p:sldId id="269" r:id="rId16"/>
    <p:sldId id="270" r:id="rId17"/>
    <p:sldId id="271" r:id="rId18"/>
    <p:sldId id="272" r:id="rId19"/>
    <p:sldId id="273" r:id="rId20"/>
    <p:sldId id="274" r:id="rId21"/>
    <p:sldId id="275" r:id="rId22"/>
    <p:sldId id="277" r:id="rId23"/>
    <p:sldId id="276" r:id="rId24"/>
    <p:sldId id="278"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74" d="100"/>
          <a:sy n="74" d="100"/>
        </p:scale>
        <p:origin x="-540" y="-10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469965A-F408-464F-BFDF-DD6BB6C57B71}" type="datetimeFigureOut">
              <a:rPr lang="ru-RU" smtClean="0"/>
              <a:pPr/>
              <a:t>05.04.2011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0676E0-58CF-494E-B5B5-B60E340ECFB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69965A-F408-464F-BFDF-DD6BB6C57B71}" type="datetimeFigureOut">
              <a:rPr lang="ru-RU" smtClean="0"/>
              <a:pPr/>
              <a:t>05.04.2011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676E0-58CF-494E-B5B5-B60E340ECFB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00175"/>
            <a:ext cx="7772400" cy="2100276"/>
          </a:xfrm>
        </p:spPr>
        <p:txBody>
          <a:bodyPr>
            <a:normAutofit/>
          </a:bodyPr>
          <a:lstStyle/>
          <a:p>
            <a:r>
              <a:rPr lang="ru-RU" dirty="0" smtClean="0"/>
              <a:t>ФИЗИОЛОГИЧЕСКАЯ КИБЕРНЕТИКА</a:t>
            </a:r>
            <a:br>
              <a:rPr lang="ru-RU" dirty="0" smtClean="0"/>
            </a:br>
            <a:r>
              <a:rPr lang="ru-RU" sz="4000" dirty="0" smtClean="0"/>
              <a:t>МЕТОД МОДЕЛИРОВАНИЯ</a:t>
            </a:r>
            <a:endParaRPr lang="ru-RU" sz="4000" dirty="0"/>
          </a:p>
        </p:txBody>
      </p:sp>
      <p:sp>
        <p:nvSpPr>
          <p:cNvPr id="3" name="Подзаголовок 2"/>
          <p:cNvSpPr>
            <a:spLocks noGrp="1"/>
          </p:cNvSpPr>
          <p:nvPr>
            <p:ph type="subTitle" idx="1"/>
          </p:nvPr>
        </p:nvSpPr>
        <p:spPr/>
        <p:txBody>
          <a:bodyPr/>
          <a:lstStyle/>
          <a:p>
            <a:r>
              <a:rPr lang="ru-RU" dirty="0" smtClean="0"/>
              <a:t>Лекция 4</a:t>
            </a:r>
          </a:p>
          <a:p>
            <a:endParaRPr lang="ru-RU" dirty="0" smtClean="0"/>
          </a:p>
          <a:p>
            <a:r>
              <a:rPr lang="ru-RU" sz="2400" dirty="0" smtClean="0"/>
              <a:t>к. т. н. </a:t>
            </a:r>
            <a:r>
              <a:rPr lang="ru-RU" sz="2400" dirty="0" err="1" smtClean="0"/>
              <a:t>Антонова-Рафи</a:t>
            </a:r>
            <a:r>
              <a:rPr lang="ru-RU" sz="2400" dirty="0" smtClean="0"/>
              <a:t> Ю. В.  </a:t>
            </a:r>
            <a:endParaRPr lang="ru-RU"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7224" y="1000108"/>
            <a:ext cx="7858180" cy="3785652"/>
          </a:xfrm>
          <a:prstGeom prst="rect">
            <a:avLst/>
          </a:prstGeom>
        </p:spPr>
        <p:txBody>
          <a:bodyPr wrap="square">
            <a:spAutoFit/>
          </a:bodyPr>
          <a:lstStyle/>
          <a:p>
            <a:pPr algn="ctr"/>
            <a:r>
              <a:rPr lang="ru-RU" sz="2000" i="1" dirty="0"/>
              <a:t>При изучении связи случайных величин во времени используются </a:t>
            </a:r>
            <a:r>
              <a:rPr lang="ru-RU" sz="2000" b="1" i="1" dirty="0"/>
              <a:t>автокорреляционные и взаимно корреляционные </a:t>
            </a:r>
            <a:r>
              <a:rPr lang="ru-RU" sz="2000" b="1" i="1" dirty="0" smtClean="0"/>
              <a:t>функци</a:t>
            </a:r>
            <a:r>
              <a:rPr lang="ru-RU" sz="2000" i="1" dirty="0" smtClean="0"/>
              <a:t>и</a:t>
            </a:r>
            <a:r>
              <a:rPr lang="uk-UA" sz="2000" i="1" dirty="0" smtClean="0"/>
              <a:t>:</a:t>
            </a:r>
          </a:p>
          <a:p>
            <a:pPr algn="ctr"/>
            <a:endParaRPr lang="uk-UA" sz="2000" i="1" dirty="0"/>
          </a:p>
          <a:p>
            <a:pPr algn="ctr"/>
            <a:endParaRPr lang="ru-RU" sz="2000" i="1" dirty="0"/>
          </a:p>
          <a:p>
            <a:pPr algn="ctr"/>
            <a:r>
              <a:rPr lang="ru-RU" sz="2000" i="1" dirty="0" smtClean="0"/>
              <a:t>где </a:t>
            </a:r>
            <a:r>
              <a:rPr lang="ru-RU" sz="2000" i="1" dirty="0"/>
              <a:t>М — знак математического </a:t>
            </a:r>
            <a:r>
              <a:rPr lang="ru-RU" sz="2000" i="1" dirty="0" smtClean="0"/>
              <a:t>ожидания;</a:t>
            </a:r>
            <a:r>
              <a:rPr lang="en-US" sz="2000" i="1" dirty="0" smtClean="0"/>
              <a:t>w</a:t>
            </a:r>
            <a:r>
              <a:rPr lang="ru-RU" sz="2000" i="1" dirty="0" smtClean="0"/>
              <a:t>— </a:t>
            </a:r>
            <a:r>
              <a:rPr lang="ru-RU" sz="2000" i="1" dirty="0"/>
              <a:t>двухмерная плотность распределения случайных величин </a:t>
            </a:r>
            <a:r>
              <a:rPr lang="ru-RU" sz="2000" i="1" dirty="0" err="1"/>
              <a:t>х</a:t>
            </a:r>
            <a:r>
              <a:rPr lang="ru-RU" sz="2000" i="1" dirty="0"/>
              <a:t> </a:t>
            </a:r>
            <a:r>
              <a:rPr lang="en-US" sz="2000" i="1" dirty="0" smtClean="0"/>
              <a:t>(t</a:t>
            </a:r>
            <a:r>
              <a:rPr lang="en-US" sz="2000" i="1" baseline="-25000" dirty="0" smtClean="0"/>
              <a:t>1</a:t>
            </a:r>
            <a:r>
              <a:rPr lang="en-US" sz="2000" i="1" dirty="0" smtClean="0"/>
              <a:t>)</a:t>
            </a:r>
            <a:r>
              <a:rPr lang="ru-RU" sz="2000" i="1" dirty="0" smtClean="0"/>
              <a:t>= </a:t>
            </a:r>
            <a:r>
              <a:rPr lang="ru-RU" sz="2000" i="1" dirty="0"/>
              <a:t>х</a:t>
            </a:r>
            <a:r>
              <a:rPr lang="ru-RU" sz="2000" i="1" baseline="-25000" dirty="0"/>
              <a:t>1</a:t>
            </a:r>
            <a:r>
              <a:rPr lang="ru-RU" sz="2000" i="1" dirty="0"/>
              <a:t> и </a:t>
            </a:r>
            <a:r>
              <a:rPr lang="ru-RU" sz="2000" i="1" dirty="0" err="1"/>
              <a:t>х</a:t>
            </a:r>
            <a:r>
              <a:rPr lang="ru-RU" sz="2000" i="1" dirty="0"/>
              <a:t> </a:t>
            </a:r>
            <a:r>
              <a:rPr lang="ru-RU" sz="2000" i="1" dirty="0" smtClean="0"/>
              <a:t>(</a:t>
            </a:r>
            <a:r>
              <a:rPr lang="en-US" sz="2000" i="1" dirty="0" smtClean="0"/>
              <a:t>t</a:t>
            </a:r>
            <a:r>
              <a:rPr lang="ru-RU" sz="2000" i="1" baseline="-25000" dirty="0" smtClean="0"/>
              <a:t>2</a:t>
            </a:r>
            <a:r>
              <a:rPr lang="ru-RU" sz="2000" i="1" dirty="0"/>
              <a:t>) = х</a:t>
            </a:r>
            <a:r>
              <a:rPr lang="ru-RU" sz="2000" i="1" baseline="-25000" dirty="0"/>
              <a:t>2</a:t>
            </a:r>
            <a:r>
              <a:rPr lang="ru-RU" sz="2000" i="1" dirty="0" smtClean="0"/>
              <a:t>;</a:t>
            </a:r>
            <a:endParaRPr lang="en-US" sz="2000" i="1" dirty="0" smtClean="0"/>
          </a:p>
          <a:p>
            <a:pPr algn="ctr"/>
            <a:endParaRPr lang="en-US" sz="2000" i="1" dirty="0"/>
          </a:p>
          <a:p>
            <a:pPr algn="ctr"/>
            <a:endParaRPr lang="en-US" sz="2000" i="1" dirty="0" smtClean="0"/>
          </a:p>
          <a:p>
            <a:pPr algn="ctr"/>
            <a:r>
              <a:rPr lang="ru-RU" sz="2000" i="1" dirty="0"/>
              <a:t>где </a:t>
            </a:r>
            <a:r>
              <a:rPr lang="en-US" sz="2000" i="1" dirty="0"/>
              <a:t>w</a:t>
            </a:r>
            <a:r>
              <a:rPr lang="ru-RU" sz="2000" i="1" baseline="-25000" dirty="0" smtClean="0"/>
              <a:t>2</a:t>
            </a:r>
            <a:r>
              <a:rPr lang="ru-RU" sz="2000" i="1" dirty="0" smtClean="0"/>
              <a:t> </a:t>
            </a:r>
            <a:r>
              <a:rPr lang="ru-RU" sz="2000" i="1" dirty="0"/>
              <a:t>— двухмерная плотность распределения случайных величин </a:t>
            </a:r>
            <a:endParaRPr lang="en-US" sz="2000" i="1" dirty="0" smtClean="0"/>
          </a:p>
          <a:p>
            <a:pPr algn="ctr"/>
            <a:r>
              <a:rPr lang="ru-RU" sz="2000" i="1" dirty="0" err="1" smtClean="0"/>
              <a:t>х</a:t>
            </a:r>
            <a:r>
              <a:rPr lang="ru-RU" sz="2000" i="1" dirty="0" smtClean="0"/>
              <a:t> </a:t>
            </a:r>
            <a:r>
              <a:rPr lang="en-US" sz="2000" i="1" dirty="0" smtClean="0"/>
              <a:t>(t</a:t>
            </a:r>
            <a:r>
              <a:rPr lang="en-US" sz="2000" i="1" baseline="-25000" dirty="0" smtClean="0"/>
              <a:t>1</a:t>
            </a:r>
            <a:r>
              <a:rPr lang="en-US" sz="2000" i="1" dirty="0" smtClean="0"/>
              <a:t>)</a:t>
            </a:r>
            <a:r>
              <a:rPr lang="ru-RU" sz="2000" i="1" dirty="0" smtClean="0"/>
              <a:t>= х</a:t>
            </a:r>
            <a:r>
              <a:rPr lang="ru-RU" sz="2000" i="1" baseline="-25000" dirty="0" smtClean="0"/>
              <a:t>1</a:t>
            </a:r>
            <a:r>
              <a:rPr lang="en-US" sz="2000" i="1" dirty="0" smtClean="0"/>
              <a:t>,</a:t>
            </a:r>
            <a:r>
              <a:rPr lang="ru-RU" sz="2000" i="1" dirty="0" smtClean="0"/>
              <a:t>  </a:t>
            </a:r>
            <a:r>
              <a:rPr lang="en-US" sz="2000" i="1" dirty="0" smtClean="0"/>
              <a:t>y</a:t>
            </a:r>
            <a:r>
              <a:rPr lang="ru-RU" sz="2000" i="1" dirty="0" smtClean="0"/>
              <a:t> (</a:t>
            </a:r>
            <a:r>
              <a:rPr lang="en-US" sz="2000" i="1" dirty="0" smtClean="0"/>
              <a:t>t</a:t>
            </a:r>
            <a:r>
              <a:rPr lang="ru-RU" sz="2000" i="1" baseline="-25000" dirty="0" smtClean="0"/>
              <a:t>2</a:t>
            </a:r>
            <a:r>
              <a:rPr lang="ru-RU" sz="2000" i="1" dirty="0" smtClean="0"/>
              <a:t>) = </a:t>
            </a:r>
            <a:r>
              <a:rPr lang="en-US" sz="2000" i="1" dirty="0" smtClean="0"/>
              <a:t>y</a:t>
            </a:r>
            <a:r>
              <a:rPr lang="ru-RU" sz="2000" i="1" baseline="-25000" dirty="0" smtClean="0"/>
              <a:t>2</a:t>
            </a:r>
            <a:endParaRPr lang="ru-RU" sz="2000" i="1" dirty="0"/>
          </a:p>
          <a:p>
            <a:pPr algn="ctr"/>
            <a:endParaRPr lang="en-US" sz="2000" i="1" dirty="0" smtClean="0"/>
          </a:p>
          <a:p>
            <a:pPr algn="ctr"/>
            <a:endParaRPr lang="ru-RU" sz="2000" i="1" dirty="0"/>
          </a:p>
        </p:txBody>
      </p:sp>
      <p:pic>
        <p:nvPicPr>
          <p:cNvPr id="5122" name="Picture 2"/>
          <p:cNvPicPr>
            <a:picLocks noChangeAspect="1" noChangeArrowheads="1"/>
          </p:cNvPicPr>
          <p:nvPr/>
        </p:nvPicPr>
        <p:blipFill>
          <a:blip r:embed="rId2" cstate="email"/>
          <a:srcRect/>
          <a:stretch>
            <a:fillRect/>
          </a:stretch>
        </p:blipFill>
        <p:spPr bwMode="auto">
          <a:xfrm>
            <a:off x="2143108" y="1643050"/>
            <a:ext cx="5143536" cy="589856"/>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email"/>
          <a:srcRect/>
          <a:stretch>
            <a:fillRect/>
          </a:stretch>
        </p:blipFill>
        <p:spPr bwMode="auto">
          <a:xfrm>
            <a:off x="2143108" y="2928934"/>
            <a:ext cx="5143536" cy="522302"/>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357166"/>
            <a:ext cx="7858180" cy="5324535"/>
          </a:xfrm>
          <a:prstGeom prst="rect">
            <a:avLst/>
          </a:prstGeom>
        </p:spPr>
        <p:txBody>
          <a:bodyPr wrap="square">
            <a:spAutoFit/>
          </a:bodyPr>
          <a:lstStyle/>
          <a:p>
            <a:pPr algn="ctr"/>
            <a:r>
              <a:rPr lang="ru-RU" sz="2000" i="1" dirty="0"/>
              <a:t>Исследование математических моделей предусматривает прежде всего решение соответствующих систем уравнений. В подавляющем </a:t>
            </a:r>
            <a:r>
              <a:rPr lang="ru-RU" sz="2000" i="1" dirty="0" smtClean="0"/>
              <a:t>большинстве </a:t>
            </a:r>
            <a:r>
              <a:rPr lang="ru-RU" sz="2000" i="1" dirty="0"/>
              <a:t>случаев из-за сложности и нелинейности моделей не удается получить решения уравнений в аналитическом виде. Поэтому реализация </a:t>
            </a:r>
            <a:r>
              <a:rPr lang="ru-RU" sz="2000" i="1" dirty="0" smtClean="0"/>
              <a:t>математических </a:t>
            </a:r>
            <a:r>
              <a:rPr lang="ru-RU" sz="2000" i="1" dirty="0"/>
              <a:t>моделей физиологических систем неразрывно связана с </a:t>
            </a:r>
            <a:r>
              <a:rPr lang="ru-RU" sz="2000" i="1" dirty="0" err="1" smtClean="0"/>
              <a:t>применени</a:t>
            </a:r>
            <a:r>
              <a:rPr lang="uk-UA" sz="2000" i="1" dirty="0"/>
              <a:t>е</a:t>
            </a:r>
            <a:r>
              <a:rPr lang="ru-RU" sz="2000" i="1" dirty="0" smtClean="0"/>
              <a:t>м </a:t>
            </a:r>
            <a:r>
              <a:rPr lang="ru-RU" sz="2000" i="1" dirty="0"/>
              <a:t>средств вычислительной техники — аналоговых и цифровых </a:t>
            </a:r>
            <a:r>
              <a:rPr lang="ru-RU" sz="2000" i="1" dirty="0" smtClean="0"/>
              <a:t>вычислительных </a:t>
            </a:r>
            <a:r>
              <a:rPr lang="ru-RU" sz="2000" i="1" dirty="0"/>
              <a:t>машин. Соответственно </a:t>
            </a:r>
            <a:r>
              <a:rPr lang="ru-RU" sz="2000" b="1" i="1" dirty="0"/>
              <a:t>модели разделяют на аналоговые и цифровые</a:t>
            </a:r>
            <a:r>
              <a:rPr lang="ru-RU" sz="2000" i="1" dirty="0" smtClean="0"/>
              <a:t>.</a:t>
            </a:r>
          </a:p>
          <a:p>
            <a:pPr algn="ctr"/>
            <a:r>
              <a:rPr lang="ru-RU" sz="2000" i="1" dirty="0"/>
              <a:t>Реализованные на ЦВМ модели, отражающие структуру исследуемой системы, и </a:t>
            </a:r>
            <a:r>
              <a:rPr lang="ru-RU" sz="2000" i="1" dirty="0" smtClean="0"/>
              <a:t>процессы ее </a:t>
            </a:r>
            <a:r>
              <a:rPr lang="ru-RU" sz="2000" i="1" dirty="0"/>
              <a:t>функционирования </a:t>
            </a:r>
            <a:r>
              <a:rPr lang="ru-RU" sz="2000" i="1" dirty="0" smtClean="0"/>
              <a:t>во времени называют </a:t>
            </a:r>
            <a:r>
              <a:rPr lang="ru-RU" sz="2000" b="1" i="1" dirty="0" smtClean="0"/>
              <a:t>структурными действующими моделями</a:t>
            </a:r>
            <a:r>
              <a:rPr lang="ru-RU" sz="2000" i="1" dirty="0" smtClean="0"/>
              <a:t>. В технической кибернетике в последнее время распространен термин </a:t>
            </a:r>
            <a:r>
              <a:rPr lang="ru-RU" sz="2000" b="1" i="1" dirty="0" smtClean="0"/>
              <a:t>имитационные модели .</a:t>
            </a:r>
          </a:p>
          <a:p>
            <a:pPr algn="ctr"/>
            <a:r>
              <a:rPr lang="ru-RU" sz="2000" i="1" dirty="0" smtClean="0"/>
              <a:t>Создание математических моделей  сложных биологических систем, исходные данные о функционировании которых существенно неполны, названо </a:t>
            </a:r>
            <a:r>
              <a:rPr lang="ru-RU" sz="2000" b="1" i="1" dirty="0" smtClean="0"/>
              <a:t>эвристическим моделированием</a:t>
            </a:r>
            <a:r>
              <a:rPr lang="ru-RU" sz="2000" i="1" dirty="0" smtClean="0"/>
              <a:t>.</a:t>
            </a:r>
            <a:endParaRPr lang="ru-RU" sz="20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3429000"/>
            <a:ext cx="8286808" cy="3477875"/>
          </a:xfrm>
          <a:prstGeom prst="rect">
            <a:avLst/>
          </a:prstGeom>
        </p:spPr>
        <p:txBody>
          <a:bodyPr wrap="square">
            <a:spAutoFit/>
          </a:bodyPr>
          <a:lstStyle/>
          <a:p>
            <a:pPr algn="ctr"/>
            <a:r>
              <a:rPr lang="ru-RU" sz="2000" i="1" dirty="0" smtClean="0"/>
              <a:t>Экспериментальные </a:t>
            </a:r>
            <a:r>
              <a:rPr lang="ru-RU" sz="2000" i="1" dirty="0"/>
              <a:t>исследования необходимы для построения адекватной модели. Основное требование к экспериментам на этом этапе состоит в том, что итогом их должны быть количественные характеристики изучаемых процессов. Эти характеристики могут относиться как к системе в целом, отражая соотношение вход — выход, так и к отдельным ее частям, представляя исходный материал для синтеза эвристической модели сложной системы. Экспериментальные исследования для получения количественных характеристик должны быть соответственно организованы и удовлетворять ряду требований, относящихся к точности измерений, повторяемости результатов и др.</a:t>
            </a:r>
          </a:p>
        </p:txBody>
      </p:sp>
      <p:pic>
        <p:nvPicPr>
          <p:cNvPr id="6146" name="Picture 2" descr="C:\Documents and Settings\Admin\Рабочий стол\1283030375_analizi.jpg"/>
          <p:cNvPicPr>
            <a:picLocks noChangeAspect="1" noChangeArrowheads="1"/>
          </p:cNvPicPr>
          <p:nvPr/>
        </p:nvPicPr>
        <p:blipFill>
          <a:blip r:embed="rId2" cstate="email"/>
          <a:srcRect/>
          <a:stretch>
            <a:fillRect/>
          </a:stretch>
        </p:blipFill>
        <p:spPr bwMode="auto">
          <a:xfrm>
            <a:off x="1785918" y="142852"/>
            <a:ext cx="5000660" cy="332767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285728"/>
            <a:ext cx="7643866" cy="6555641"/>
          </a:xfrm>
          <a:prstGeom prst="rect">
            <a:avLst/>
          </a:prstGeom>
        </p:spPr>
        <p:txBody>
          <a:bodyPr wrap="square">
            <a:spAutoFit/>
          </a:bodyPr>
          <a:lstStyle/>
          <a:p>
            <a:pPr algn="ctr"/>
            <a:r>
              <a:rPr lang="ru-RU" sz="2000" b="1" i="1" dirty="0"/>
              <a:t>Порядок проведения исследований следующий </a:t>
            </a:r>
            <a:r>
              <a:rPr lang="ru-RU" sz="2000" b="1" i="1" dirty="0" smtClean="0"/>
              <a:t>:</a:t>
            </a:r>
          </a:p>
          <a:p>
            <a:pPr marL="457200" indent="-457200" algn="ctr">
              <a:buAutoNum type="arabicPeriod"/>
            </a:pPr>
            <a:r>
              <a:rPr lang="ru-RU" sz="2000" i="1" dirty="0" smtClean="0"/>
              <a:t>Постановка задачи, т.е. четкое определение функционального акта, подлежащего изучению, участвующих в нем органов и протяжен­ности процесса во времени. Предполагается наличие качественной гипотезы.</a:t>
            </a:r>
          </a:p>
          <a:p>
            <a:pPr marL="457200" indent="-457200" algn="ctr">
              <a:buAutoNum type="arabicPeriod"/>
            </a:pPr>
            <a:r>
              <a:rPr lang="ru-RU" sz="2000" i="1" dirty="0" smtClean="0"/>
              <a:t>Построение функциональной схемы объекта — определение входов и выходов, скорости и интервала изменения входных воздействий, исследуемых режимов (норма, патология).</a:t>
            </a:r>
          </a:p>
          <a:p>
            <a:pPr marL="457200" indent="-457200" algn="ctr">
              <a:buAutoNum type="arabicPeriod"/>
            </a:pPr>
            <a:r>
              <a:rPr lang="ru-RU" sz="2000" i="1" dirty="0" smtClean="0"/>
              <a:t>Планирование эксперимента.</a:t>
            </a:r>
          </a:p>
          <a:p>
            <a:pPr marL="457200" indent="-457200" algn="ctr">
              <a:buAutoNum type="arabicPeriod"/>
            </a:pPr>
            <a:r>
              <a:rPr lang="ru-RU" sz="2000" i="1" dirty="0" smtClean="0"/>
              <a:t>Отработка комплекса контрольно-измерительной аппаратуры.</a:t>
            </a:r>
          </a:p>
          <a:p>
            <a:pPr marL="457200" indent="-457200" algn="ctr">
              <a:buAutoNum type="arabicPeriod"/>
            </a:pPr>
            <a:r>
              <a:rPr lang="ru-RU" sz="2000" i="1" dirty="0" smtClean="0"/>
              <a:t>Проведение серии пробных опытов для выяснения приемлемости принятых допущений и предварительной оценки выбранных входов. Основное требование — повторяемость результатов при одинаковых воздействиях. Уточнение методики.</a:t>
            </a:r>
          </a:p>
          <a:p>
            <a:pPr marL="457200" indent="-457200" algn="ctr">
              <a:buAutoNum type="arabicPeriod"/>
            </a:pPr>
            <a:r>
              <a:rPr lang="ru-RU" sz="2000" i="1" dirty="0" smtClean="0"/>
              <a:t>Проведение основной серии опытов после уточнения методики для получения статических и динамических характеристик.</a:t>
            </a:r>
          </a:p>
          <a:p>
            <a:pPr marL="457200" indent="-457200" algn="ctr">
              <a:buAutoNum type="arabicPeriod"/>
            </a:pPr>
            <a:r>
              <a:rPr lang="ru-RU" sz="2000" i="1" dirty="0" smtClean="0"/>
              <a:t>Математическая обработка результатов.</a:t>
            </a:r>
          </a:p>
          <a:p>
            <a:pPr marL="457200" indent="-457200" algn="ctr"/>
            <a:endParaRPr lang="ru-RU" sz="2000" i="1" dirty="0" smtClean="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500043"/>
            <a:ext cx="5500726" cy="707886"/>
          </a:xfrm>
          <a:prstGeom prst="rect">
            <a:avLst/>
          </a:prstGeom>
        </p:spPr>
        <p:txBody>
          <a:bodyPr wrap="square">
            <a:spAutoFit/>
          </a:bodyPr>
          <a:lstStyle/>
          <a:p>
            <a:pPr algn="ctr"/>
            <a:r>
              <a:rPr lang="ru-RU" sz="2000" b="1" i="1" dirty="0"/>
              <a:t>П</a:t>
            </a:r>
            <a:r>
              <a:rPr lang="ru-RU" sz="2000" b="1" i="1" dirty="0" smtClean="0"/>
              <a:t>ример</a:t>
            </a:r>
            <a:r>
              <a:rPr lang="ru-RU" sz="2000" b="1" i="1" dirty="0"/>
              <a:t>, статические характеристики насосной функции сердца и </a:t>
            </a:r>
            <a:r>
              <a:rPr lang="ru-RU" sz="2000" b="1" i="1" dirty="0" smtClean="0"/>
              <a:t>кровообращения </a:t>
            </a:r>
            <a:endParaRPr lang="ru-RU" sz="2000" b="1" i="1" dirty="0"/>
          </a:p>
        </p:txBody>
      </p:sp>
      <p:sp>
        <p:nvSpPr>
          <p:cNvPr id="3" name="Прямоугольник 2"/>
          <p:cNvSpPr/>
          <p:nvPr/>
        </p:nvSpPr>
        <p:spPr>
          <a:xfrm>
            <a:off x="571472" y="1428736"/>
            <a:ext cx="8001056" cy="5016758"/>
          </a:xfrm>
          <a:prstGeom prst="rect">
            <a:avLst/>
          </a:prstGeom>
        </p:spPr>
        <p:txBody>
          <a:bodyPr wrap="square">
            <a:spAutoFit/>
          </a:bodyPr>
          <a:lstStyle/>
          <a:p>
            <a:pPr algn="ctr"/>
            <a:r>
              <a:rPr lang="ru-RU" sz="2000" b="1" i="1" dirty="0" smtClean="0"/>
              <a:t>Статические характеристики насосной функции сердца </a:t>
            </a:r>
            <a:r>
              <a:rPr lang="ru-RU" sz="2000" i="1" dirty="0" smtClean="0"/>
              <a:t>представляют собой зависимости в установившихся режимах минутного объема крови Q или энергии сокращения изолированного сердца </a:t>
            </a:r>
            <a:r>
              <a:rPr lang="el-GR" sz="2000" i="1" dirty="0" smtClean="0"/>
              <a:t>ζ</a:t>
            </a:r>
            <a:r>
              <a:rPr lang="ru-RU" sz="2000" i="1" dirty="0" smtClean="0"/>
              <a:t>= </a:t>
            </a:r>
            <a:r>
              <a:rPr lang="el-GR" sz="2000" i="1" dirty="0" smtClean="0"/>
              <a:t>ξ</a:t>
            </a:r>
            <a:r>
              <a:rPr lang="ru-RU" sz="2000" i="1" dirty="0" smtClean="0"/>
              <a:t> P</a:t>
            </a:r>
            <a:r>
              <a:rPr lang="en-US" sz="2000" i="1" baseline="-25000" dirty="0" smtClean="0"/>
              <a:t>A</a:t>
            </a:r>
            <a:r>
              <a:rPr lang="ru-RU" sz="2000" i="1" dirty="0" smtClean="0"/>
              <a:t>Q (</a:t>
            </a:r>
            <a:r>
              <a:rPr lang="el-GR" sz="2000" i="1" dirty="0" smtClean="0"/>
              <a:t>ξ</a:t>
            </a:r>
            <a:r>
              <a:rPr lang="ru-RU" sz="2000" i="1" dirty="0" smtClean="0"/>
              <a:t> — коэффициент размерности) от средних величин давления в правом предсердии (</a:t>
            </a:r>
            <a:r>
              <a:rPr lang="ru-RU" sz="2000" i="1" dirty="0" err="1" smtClean="0"/>
              <a:t>Рпп</a:t>
            </a:r>
            <a:r>
              <a:rPr lang="ru-RU" sz="2000" i="1" dirty="0" smtClean="0"/>
              <a:t> — венозные характеристики) и аорте (Р </a:t>
            </a:r>
            <a:r>
              <a:rPr lang="en-US" sz="2000" i="1" baseline="-25000" dirty="0"/>
              <a:t>A</a:t>
            </a:r>
            <a:r>
              <a:rPr lang="ru-RU" sz="2000" i="1" dirty="0" smtClean="0"/>
              <a:t> — артериальные характеристики). Частота сокращений F</a:t>
            </a:r>
            <a:r>
              <a:rPr lang="en-US" sz="2000" i="1" dirty="0" smtClean="0"/>
              <a:t> </a:t>
            </a:r>
            <a:r>
              <a:rPr lang="ru-RU" sz="2000" i="1" dirty="0" smtClean="0"/>
              <a:t>и </a:t>
            </a:r>
            <a:r>
              <a:rPr lang="ru-RU" sz="2000" i="1" dirty="0" err="1" smtClean="0"/>
              <a:t>инотропное</a:t>
            </a:r>
            <a:r>
              <a:rPr lang="ru-RU" sz="2000" i="1" dirty="0" smtClean="0"/>
              <a:t> состояние сердца поддерживались неизменными.</a:t>
            </a:r>
            <a:endParaRPr lang="en-US" sz="2000" i="1" dirty="0" smtClean="0"/>
          </a:p>
          <a:p>
            <a:pPr algn="ctr"/>
            <a:r>
              <a:rPr lang="uk-UA" sz="2000" b="1" i="1" dirty="0" smtClean="0"/>
              <a:t>В</a:t>
            </a:r>
            <a:r>
              <a:rPr lang="ru-RU" sz="2000" b="1" i="1" dirty="0" err="1" smtClean="0"/>
              <a:t>енозные</a:t>
            </a:r>
            <a:r>
              <a:rPr lang="ru-RU" sz="2000" b="1" i="1" dirty="0" smtClean="0"/>
              <a:t> статические характеристики сердца </a:t>
            </a:r>
            <a:r>
              <a:rPr lang="ru-RU" sz="2000" i="1" dirty="0" smtClean="0"/>
              <a:t>(рис. </a:t>
            </a:r>
            <a:r>
              <a:rPr lang="ru-RU" sz="2000" i="1" dirty="0"/>
              <a:t>1</a:t>
            </a:r>
            <a:r>
              <a:rPr lang="ru-RU" sz="2000" i="1" dirty="0" smtClean="0"/>
              <a:t>) в сердечно-легочном препарате при условии 1 &lt;= </a:t>
            </a:r>
            <a:r>
              <a:rPr lang="ru-RU" sz="2000" i="1" dirty="0" err="1" smtClean="0"/>
              <a:t>Рпп</a:t>
            </a:r>
            <a:r>
              <a:rPr lang="ru-RU" sz="2000" i="1" dirty="0" smtClean="0"/>
              <a:t> &lt;= 8 мм </a:t>
            </a:r>
            <a:r>
              <a:rPr lang="ru-RU" sz="2000" i="1" dirty="0" err="1" smtClean="0"/>
              <a:t>рт</a:t>
            </a:r>
            <a:r>
              <a:rPr lang="ru-RU" sz="2000" i="1" dirty="0" smtClean="0"/>
              <a:t>. ст. могут быть аппроксимированы линейными выражениями вида</a:t>
            </a:r>
          </a:p>
          <a:p>
            <a:pPr algn="ctr"/>
            <a:r>
              <a:rPr lang="ru-RU" sz="2000" i="1" dirty="0" smtClean="0"/>
              <a:t>Q = </a:t>
            </a:r>
            <a:r>
              <a:rPr lang="ru-RU" sz="2000" i="1" dirty="0" err="1" smtClean="0"/>
              <a:t>aPnn</a:t>
            </a:r>
            <a:r>
              <a:rPr lang="ru-RU" sz="2000" i="1" dirty="0" smtClean="0"/>
              <a:t> + </a:t>
            </a:r>
            <a:r>
              <a:rPr lang="ru-RU" sz="2000" i="1" dirty="0" err="1" smtClean="0"/>
              <a:t>b</a:t>
            </a:r>
            <a:r>
              <a:rPr lang="ru-RU" sz="2000" i="1" dirty="0"/>
              <a:t>,</a:t>
            </a:r>
            <a:r>
              <a:rPr lang="ru-RU" sz="2000" i="1" dirty="0" smtClean="0"/>
              <a:t> </a:t>
            </a:r>
            <a:r>
              <a:rPr lang="el-GR" sz="2000" i="1" dirty="0" smtClean="0"/>
              <a:t>ζ </a:t>
            </a:r>
            <a:r>
              <a:rPr lang="ru-RU" sz="2000" i="1" dirty="0" smtClean="0"/>
              <a:t>= </a:t>
            </a:r>
            <a:r>
              <a:rPr lang="el-GR" sz="2000" i="1" dirty="0" smtClean="0"/>
              <a:t>α</a:t>
            </a:r>
            <a:r>
              <a:rPr lang="ru-RU" sz="2000" i="1" dirty="0" err="1" smtClean="0"/>
              <a:t>Рпп</a:t>
            </a:r>
            <a:r>
              <a:rPr lang="ru-RU" sz="2000" i="1" dirty="0" smtClean="0"/>
              <a:t> + </a:t>
            </a:r>
            <a:r>
              <a:rPr lang="el-GR" sz="2000" i="1" dirty="0" smtClean="0"/>
              <a:t>β</a:t>
            </a:r>
            <a:r>
              <a:rPr lang="ru-RU" sz="2000" i="1" dirty="0"/>
              <a:t>,</a:t>
            </a:r>
            <a:r>
              <a:rPr lang="ru-RU" sz="2000" i="1" dirty="0" smtClean="0"/>
              <a:t> Р </a:t>
            </a:r>
            <a:r>
              <a:rPr lang="en-US" sz="2000" i="1" baseline="-25000" dirty="0" smtClean="0"/>
              <a:t>A</a:t>
            </a:r>
            <a:r>
              <a:rPr lang="ru-RU" sz="2000" i="1" dirty="0" smtClean="0"/>
              <a:t> = </a:t>
            </a:r>
            <a:r>
              <a:rPr lang="en-US" sz="2000" i="1" dirty="0" err="1"/>
              <a:t>c</a:t>
            </a:r>
            <a:r>
              <a:rPr lang="ru-RU" sz="2000" i="1" dirty="0" err="1" smtClean="0"/>
              <a:t>onst</a:t>
            </a:r>
            <a:r>
              <a:rPr lang="ru-RU" sz="2000" i="1" dirty="0" smtClean="0"/>
              <a:t> с погрешностью не более 5 % и экспоненциальными выражениями вида</a:t>
            </a:r>
          </a:p>
          <a:p>
            <a:pPr algn="ctr"/>
            <a:r>
              <a:rPr lang="ru-RU" sz="2000" i="1" dirty="0" smtClean="0"/>
              <a:t>Q = </a:t>
            </a:r>
            <a:r>
              <a:rPr lang="en-US" sz="2000" i="1" dirty="0" err="1"/>
              <a:t>Q</a:t>
            </a:r>
            <a:r>
              <a:rPr lang="ru-RU" sz="2000" i="1" dirty="0" smtClean="0"/>
              <a:t>макс </a:t>
            </a:r>
            <a:r>
              <a:rPr lang="en-US" sz="2000" i="1" dirty="0" smtClean="0"/>
              <a:t>(1-exp(-</a:t>
            </a:r>
            <a:r>
              <a:rPr lang="ru-RU" sz="2000" i="1" dirty="0" smtClean="0"/>
              <a:t> </a:t>
            </a:r>
            <a:r>
              <a:rPr lang="el-GR" sz="2000" i="1" dirty="0" smtClean="0"/>
              <a:t>γ</a:t>
            </a:r>
            <a:r>
              <a:rPr lang="en-US" sz="2000" i="1" dirty="0" smtClean="0"/>
              <a:t>(</a:t>
            </a:r>
            <a:r>
              <a:rPr lang="ru-RU" sz="2000" i="1" dirty="0" err="1" smtClean="0"/>
              <a:t>Рпп</a:t>
            </a:r>
            <a:r>
              <a:rPr lang="ru-RU" sz="2000" i="1" dirty="0" smtClean="0"/>
              <a:t> </a:t>
            </a:r>
            <a:r>
              <a:rPr lang="en-US" sz="2000" i="1" dirty="0" smtClean="0"/>
              <a:t>-</a:t>
            </a:r>
            <a:r>
              <a:rPr lang="ru-RU" sz="2000" i="1" dirty="0" err="1" smtClean="0"/>
              <a:t>Ро</a:t>
            </a:r>
            <a:r>
              <a:rPr lang="ru-RU" sz="2000" i="1" dirty="0" smtClean="0"/>
              <a:t>)))</a:t>
            </a:r>
            <a:r>
              <a:rPr lang="en-US" sz="2000" i="1" dirty="0"/>
              <a:t>,</a:t>
            </a:r>
            <a:endParaRPr lang="ru-RU" sz="2000" i="1" dirty="0" smtClean="0"/>
          </a:p>
          <a:p>
            <a:pPr algn="ctr"/>
            <a:r>
              <a:rPr lang="ru-RU" sz="2000" i="1" dirty="0" smtClean="0"/>
              <a:t> </a:t>
            </a:r>
            <a:r>
              <a:rPr lang="el-GR" sz="2000" i="1" dirty="0" smtClean="0"/>
              <a:t>ζ </a:t>
            </a:r>
            <a:r>
              <a:rPr lang="ru-RU" sz="2000" i="1" dirty="0" smtClean="0"/>
              <a:t>= </a:t>
            </a:r>
            <a:r>
              <a:rPr lang="el-GR" sz="2000" i="1" dirty="0" smtClean="0"/>
              <a:t>ζ </a:t>
            </a:r>
            <a:r>
              <a:rPr lang="ru-RU" sz="2000" i="1" dirty="0" smtClean="0"/>
              <a:t>макс </a:t>
            </a:r>
            <a:r>
              <a:rPr lang="en-US" sz="2000" i="1" dirty="0" smtClean="0"/>
              <a:t>(1-exp(-</a:t>
            </a:r>
            <a:r>
              <a:rPr lang="ru-RU" sz="2000" i="1" dirty="0" smtClean="0"/>
              <a:t> </a:t>
            </a:r>
            <a:r>
              <a:rPr lang="el-GR" sz="2000" i="1" dirty="0" smtClean="0"/>
              <a:t>γ </a:t>
            </a:r>
            <a:r>
              <a:rPr lang="ru-RU" sz="2000" i="1" dirty="0" smtClean="0"/>
              <a:t>(</a:t>
            </a:r>
            <a:r>
              <a:rPr lang="ru-RU" sz="2000" i="1" dirty="0" err="1" smtClean="0"/>
              <a:t>Рпп</a:t>
            </a:r>
            <a:r>
              <a:rPr lang="ru-RU" sz="2000" i="1" dirty="0" smtClean="0"/>
              <a:t> </a:t>
            </a:r>
            <a:r>
              <a:rPr lang="en-US" sz="2000" i="1" dirty="0" smtClean="0"/>
              <a:t>-</a:t>
            </a:r>
            <a:r>
              <a:rPr lang="ru-RU" sz="2000" i="1" dirty="0" smtClean="0"/>
              <a:t> </a:t>
            </a:r>
            <a:r>
              <a:rPr lang="ru-RU" sz="2000" i="1" dirty="0" err="1" smtClean="0"/>
              <a:t>Ро</a:t>
            </a:r>
            <a:r>
              <a:rPr lang="en-US" sz="2000" i="1" dirty="0" smtClean="0"/>
              <a:t>))),</a:t>
            </a:r>
            <a:endParaRPr lang="ru-RU" sz="2000" i="1" dirty="0" smtClean="0"/>
          </a:p>
          <a:p>
            <a:pPr algn="ctr"/>
            <a:r>
              <a:rPr lang="ru-RU" sz="2000" i="1" dirty="0" smtClean="0"/>
              <a:t> Р </a:t>
            </a:r>
            <a:r>
              <a:rPr lang="en-US" sz="2000" i="1" baseline="-25000" dirty="0" smtClean="0"/>
              <a:t>A </a:t>
            </a:r>
            <a:r>
              <a:rPr lang="ru-RU" sz="2000" i="1" dirty="0" smtClean="0"/>
              <a:t>= </a:t>
            </a:r>
            <a:r>
              <a:rPr lang="ru-RU" sz="2000" i="1" dirty="0" err="1" smtClean="0"/>
              <a:t>const</a:t>
            </a:r>
            <a:endParaRPr lang="ru-RU" sz="2000" i="1" dirty="0" smtClean="0"/>
          </a:p>
          <a:p>
            <a:pPr algn="ctr"/>
            <a:r>
              <a:rPr lang="ru-RU" sz="2000" i="1" dirty="0" smtClean="0"/>
              <a:t>с погрешностью не более 3 %.</a:t>
            </a:r>
            <a:endParaRPr lang="ru-RU" sz="2000"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email"/>
          <a:srcRect/>
          <a:stretch>
            <a:fillRect/>
          </a:stretch>
        </p:blipFill>
        <p:spPr bwMode="auto">
          <a:xfrm>
            <a:off x="2071670" y="0"/>
            <a:ext cx="4341026" cy="4610098"/>
          </a:xfrm>
          <a:prstGeom prst="rect">
            <a:avLst/>
          </a:prstGeom>
          <a:noFill/>
          <a:ln w="9525">
            <a:noFill/>
            <a:miter lim="800000"/>
            <a:headEnd/>
            <a:tailEnd/>
          </a:ln>
          <a:effectLst/>
        </p:spPr>
      </p:pic>
      <p:sp>
        <p:nvSpPr>
          <p:cNvPr id="4" name="Прямоугольник 3"/>
          <p:cNvSpPr/>
          <p:nvPr/>
        </p:nvSpPr>
        <p:spPr>
          <a:xfrm>
            <a:off x="785786" y="4572008"/>
            <a:ext cx="7286676" cy="2062103"/>
          </a:xfrm>
          <a:prstGeom prst="rect">
            <a:avLst/>
          </a:prstGeom>
        </p:spPr>
        <p:txBody>
          <a:bodyPr wrap="square">
            <a:spAutoFit/>
          </a:bodyPr>
          <a:lstStyle/>
          <a:p>
            <a:r>
              <a:rPr lang="ru-RU" i="1" dirty="0"/>
              <a:t>Рис. </a:t>
            </a:r>
            <a:r>
              <a:rPr lang="en-US" i="1" dirty="0"/>
              <a:t>1</a:t>
            </a:r>
            <a:r>
              <a:rPr lang="ru-RU" i="1" dirty="0" smtClean="0"/>
              <a:t>. </a:t>
            </a:r>
            <a:r>
              <a:rPr lang="ru-RU" i="1" dirty="0"/>
              <a:t>Венозные статические характеристики сердца </a:t>
            </a:r>
            <a:r>
              <a:rPr lang="ru-RU" i="1" dirty="0" smtClean="0"/>
              <a:t>собаки</a:t>
            </a:r>
            <a:endParaRPr lang="en-US" i="1" dirty="0" smtClean="0"/>
          </a:p>
          <a:p>
            <a:r>
              <a:rPr lang="en-US" i="1" dirty="0" smtClean="0"/>
              <a:t>Q</a:t>
            </a:r>
            <a:r>
              <a:rPr lang="ru-RU" i="1" dirty="0" smtClean="0"/>
              <a:t>— минутный объем сердца, </a:t>
            </a:r>
            <a:r>
              <a:rPr lang="el-GR" i="1" dirty="0" smtClean="0"/>
              <a:t>ζ</a:t>
            </a:r>
            <a:r>
              <a:rPr lang="en-US" i="1" baseline="-25000" dirty="0" smtClean="0"/>
              <a:t>L</a:t>
            </a:r>
            <a:r>
              <a:rPr lang="en-US" i="1" dirty="0"/>
              <a:t>-</a:t>
            </a:r>
            <a:endParaRPr lang="ru-RU" i="1" dirty="0" smtClean="0"/>
          </a:p>
          <a:p>
            <a:r>
              <a:rPr lang="ru-RU" i="1" dirty="0" smtClean="0"/>
              <a:t>энергия сокращения левого желудочка сердца, Р</a:t>
            </a:r>
            <a:r>
              <a:rPr lang="en-US" i="1" baseline="-25000" dirty="0" smtClean="0"/>
              <a:t>A</a:t>
            </a:r>
            <a:r>
              <a:rPr lang="ru-RU" i="1" dirty="0" smtClean="0"/>
              <a:t> — среднее артериальное давление, </a:t>
            </a:r>
            <a:r>
              <a:rPr lang="ru-RU" i="1" dirty="0" err="1" smtClean="0"/>
              <a:t>Рпп</a:t>
            </a:r>
            <a:r>
              <a:rPr lang="ru-RU" i="1" dirty="0" smtClean="0"/>
              <a:t> — среднее давление в правом предсердии, </a:t>
            </a:r>
            <a:r>
              <a:rPr lang="en-US" i="1" dirty="0" smtClean="0"/>
              <a:t>F</a:t>
            </a:r>
            <a:r>
              <a:rPr lang="ru-RU" i="1" dirty="0" smtClean="0"/>
              <a:t>— частота сердечных сокращений. Опыт на сердечно-легочном препарате собаки.</a:t>
            </a:r>
          </a:p>
          <a:p>
            <a:r>
              <a:rPr lang="ru-RU" sz="2000" i="1" dirty="0" smtClean="0"/>
              <a:t> </a:t>
            </a:r>
            <a:endParaRPr lang="ru-RU" sz="20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00042"/>
            <a:ext cx="3071834" cy="4708981"/>
          </a:xfrm>
          <a:prstGeom prst="rect">
            <a:avLst/>
          </a:prstGeom>
        </p:spPr>
        <p:txBody>
          <a:bodyPr wrap="square">
            <a:spAutoFit/>
          </a:bodyPr>
          <a:lstStyle/>
          <a:p>
            <a:pPr algn="ctr"/>
            <a:r>
              <a:rPr lang="ru-RU" sz="2000" b="1" dirty="0"/>
              <a:t>Артериальные статические характеристики сердца </a:t>
            </a:r>
            <a:r>
              <a:rPr lang="ru-RU" sz="2000" dirty="0"/>
              <a:t>(рис. </a:t>
            </a:r>
            <a:r>
              <a:rPr lang="ru-RU" sz="2000" dirty="0" smtClean="0"/>
              <a:t>2) определяются </a:t>
            </a:r>
            <a:r>
              <a:rPr lang="ru-RU" sz="2000" dirty="0"/>
              <a:t>неизменностью минутного объема крови в широких пределах изменения </a:t>
            </a:r>
            <a:r>
              <a:rPr lang="ru-RU" sz="2000" dirty="0" smtClean="0"/>
              <a:t>Р</a:t>
            </a:r>
            <a:r>
              <a:rPr lang="en-US" sz="2000" baseline="-25000" dirty="0" smtClean="0"/>
              <a:t>A</a:t>
            </a:r>
            <a:r>
              <a:rPr lang="en-US" sz="2000" dirty="0"/>
              <a:t>:</a:t>
            </a:r>
            <a:endParaRPr lang="ru-RU" sz="2000" dirty="0"/>
          </a:p>
          <a:p>
            <a:pPr algn="ctr"/>
            <a:r>
              <a:rPr lang="en-US" sz="2000" dirty="0"/>
              <a:t>Q </a:t>
            </a:r>
            <a:r>
              <a:rPr lang="ru-RU" sz="2000" dirty="0"/>
              <a:t>= </a:t>
            </a:r>
            <a:r>
              <a:rPr lang="en-US" sz="2000" dirty="0"/>
              <a:t>const</a:t>
            </a:r>
            <a:r>
              <a:rPr lang="ru-RU" sz="2000" dirty="0"/>
              <a:t>, 40 &lt; Р</a:t>
            </a:r>
            <a:r>
              <a:rPr lang="ru-RU" sz="2000" baseline="-25000" dirty="0"/>
              <a:t>А</a:t>
            </a:r>
            <a:r>
              <a:rPr lang="ru-RU" sz="2000" dirty="0"/>
              <a:t> &lt; 150 мм </a:t>
            </a:r>
            <a:r>
              <a:rPr lang="ru-RU" sz="2000" dirty="0" err="1"/>
              <a:t>рт</a:t>
            </a:r>
            <a:r>
              <a:rPr lang="ru-RU" sz="2000" dirty="0"/>
              <a:t>. ст.</a:t>
            </a:r>
          </a:p>
          <a:p>
            <a:pPr algn="ctr"/>
            <a:r>
              <a:rPr lang="ru-RU" sz="2000" dirty="0" smtClean="0"/>
              <a:t>Таким </a:t>
            </a:r>
            <a:r>
              <a:rPr lang="ru-RU" sz="2000" dirty="0"/>
              <a:t>образом, энергия сокращения сердца является линейной функцией Р</a:t>
            </a:r>
            <a:r>
              <a:rPr lang="ru-RU" sz="2000" baseline="-25000" dirty="0"/>
              <a:t>А</a:t>
            </a:r>
            <a:r>
              <a:rPr lang="ru-RU" sz="2000" dirty="0"/>
              <a:t>.</a:t>
            </a:r>
          </a:p>
          <a:p>
            <a:pPr algn="ctr"/>
            <a:r>
              <a:rPr lang="ru-RU" sz="2000" dirty="0" err="1"/>
              <a:t>ζ</a:t>
            </a:r>
            <a:r>
              <a:rPr lang="ru-RU" sz="2000" dirty="0" err="1" smtClean="0"/>
              <a:t>= </a:t>
            </a:r>
            <a:r>
              <a:rPr lang="ru-RU" sz="2000" dirty="0" err="1"/>
              <a:t>сР</a:t>
            </a:r>
            <a:r>
              <a:rPr lang="ru-RU" sz="2000" baseline="-25000" dirty="0" err="1"/>
              <a:t>А</a:t>
            </a:r>
            <a:r>
              <a:rPr lang="ru-RU" sz="2000" dirty="0"/>
              <a:t>, с = </a:t>
            </a:r>
            <a:r>
              <a:rPr lang="el-GR" sz="2000" dirty="0" smtClean="0"/>
              <a:t>ξ</a:t>
            </a:r>
            <a:r>
              <a:rPr lang="en-US" sz="2000" dirty="0" smtClean="0"/>
              <a:t>Q</a:t>
            </a:r>
            <a:r>
              <a:rPr lang="ru-RU" sz="2000" dirty="0"/>
              <a:t>, </a:t>
            </a:r>
            <a:r>
              <a:rPr lang="ru-RU" sz="2000" dirty="0" err="1"/>
              <a:t>Р</a:t>
            </a:r>
            <a:r>
              <a:rPr lang="ru-RU" sz="2000" baseline="-25000" dirty="0" err="1"/>
              <a:t>пп</a:t>
            </a:r>
            <a:r>
              <a:rPr lang="ru-RU" sz="2000" dirty="0"/>
              <a:t> = </a:t>
            </a:r>
            <a:r>
              <a:rPr lang="en-US" sz="2000" dirty="0"/>
              <a:t>const</a:t>
            </a:r>
            <a:r>
              <a:rPr lang="ru-RU" sz="2000" dirty="0">
                <a:solidFill>
                  <a:schemeClr val="bg1"/>
                </a:solidFill>
              </a:rPr>
              <a:t>.</a:t>
            </a:r>
          </a:p>
        </p:txBody>
      </p:sp>
      <p:pic>
        <p:nvPicPr>
          <p:cNvPr id="9220" name="Picture 4"/>
          <p:cNvPicPr>
            <a:picLocks noChangeAspect="1" noChangeArrowheads="1"/>
          </p:cNvPicPr>
          <p:nvPr/>
        </p:nvPicPr>
        <p:blipFill>
          <a:blip r:embed="rId2" cstate="email"/>
          <a:srcRect/>
          <a:stretch>
            <a:fillRect/>
          </a:stretch>
        </p:blipFill>
        <p:spPr bwMode="auto">
          <a:xfrm>
            <a:off x="3714744" y="428604"/>
            <a:ext cx="4853625" cy="3643338"/>
          </a:xfrm>
          <a:prstGeom prst="rect">
            <a:avLst/>
          </a:prstGeom>
          <a:noFill/>
          <a:ln w="9525">
            <a:noFill/>
            <a:miter lim="800000"/>
            <a:headEnd/>
            <a:tailEnd/>
          </a:ln>
          <a:effectLst/>
        </p:spPr>
      </p:pic>
      <p:sp>
        <p:nvSpPr>
          <p:cNvPr id="92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92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92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rPr>
              <a:t/>
            </a:r>
            <a:br>
              <a:rPr kumimoji="0" lang="ru-RU" sz="1800" b="0" i="0" u="none" strike="noStrike" cap="none" normalizeH="0" baseline="0" smtClean="0">
                <a:ln>
                  <a:noFill/>
                </a:ln>
                <a:solidFill>
                  <a:schemeClr val="tx1"/>
                </a:solidFill>
                <a:effectLst/>
                <a:latin typeface="Arial" pitchFamily="34" charset="0"/>
              </a:rPr>
            </a:br>
            <a:endParaRPr kumimoji="0" lang="ru-RU" sz="1800" b="0" i="0" u="none" strike="noStrike" cap="none" normalizeH="0" baseline="0" smtClean="0">
              <a:ln>
                <a:noFill/>
              </a:ln>
              <a:solidFill>
                <a:schemeClr val="tx1"/>
              </a:solidFill>
              <a:effectLst/>
              <a:latin typeface="Arial" pitchFamily="34" charset="0"/>
            </a:endParaRPr>
          </a:p>
        </p:txBody>
      </p:sp>
      <p:sp>
        <p:nvSpPr>
          <p:cNvPr id="14" name="TextBox 13"/>
          <p:cNvSpPr txBox="1"/>
          <p:nvPr/>
        </p:nvSpPr>
        <p:spPr>
          <a:xfrm>
            <a:off x="3643306" y="4000504"/>
            <a:ext cx="4857785" cy="1692771"/>
          </a:xfrm>
          <a:prstGeom prst="rect">
            <a:avLst/>
          </a:prstGeom>
          <a:noFill/>
        </p:spPr>
        <p:txBody>
          <a:bodyPr wrap="square" rtlCol="0">
            <a:spAutoFit/>
          </a:bodyPr>
          <a:lstStyle/>
          <a:p>
            <a:r>
              <a:rPr lang="uk-UA" i="1" dirty="0" smtClean="0"/>
              <a:t>Рис. 2.Артериальн</a:t>
            </a:r>
            <a:r>
              <a:rPr lang="ru-RU" i="1" dirty="0" err="1" smtClean="0"/>
              <a:t>ые</a:t>
            </a:r>
            <a:r>
              <a:rPr lang="ru-RU" i="1" dirty="0" smtClean="0"/>
              <a:t> статические характеристики сердца собаки при уровнях давления в правом предсердии (нижние индексы при </a:t>
            </a:r>
            <a:r>
              <a:rPr lang="el-GR" i="1" dirty="0" smtClean="0"/>
              <a:t>ζ</a:t>
            </a:r>
            <a:r>
              <a:rPr lang="ru-RU" i="1" dirty="0" smtClean="0"/>
              <a:t> и </a:t>
            </a:r>
            <a:r>
              <a:rPr lang="en-US" i="1" dirty="0" smtClean="0"/>
              <a:t>Q) 8(1),20(2) </a:t>
            </a:r>
            <a:r>
              <a:rPr lang="ru-RU" i="1" dirty="0" smtClean="0"/>
              <a:t>и 40 мм вод. </a:t>
            </a:r>
            <a:r>
              <a:rPr lang="ru-RU" i="1" dirty="0"/>
              <a:t>с</a:t>
            </a:r>
            <a:r>
              <a:rPr lang="ru-RU" i="1" dirty="0" smtClean="0"/>
              <a:t>т.(3):</a:t>
            </a:r>
          </a:p>
          <a:p>
            <a:r>
              <a:rPr lang="ru-RU" sz="1400" i="1" dirty="0" smtClean="0"/>
              <a:t>Обозначения те же, что и на рис.1</a:t>
            </a:r>
            <a:endParaRPr lang="ru-RU" sz="1400"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85728"/>
            <a:ext cx="7786742" cy="6186309"/>
          </a:xfrm>
          <a:prstGeom prst="rect">
            <a:avLst/>
          </a:prstGeom>
        </p:spPr>
        <p:txBody>
          <a:bodyPr wrap="square">
            <a:spAutoFit/>
          </a:bodyPr>
          <a:lstStyle/>
          <a:p>
            <a:r>
              <a:rPr lang="ru-RU" i="1" dirty="0"/>
              <a:t>В указанных пределах </a:t>
            </a:r>
            <a:r>
              <a:rPr lang="ru-RU" i="1" dirty="0" err="1"/>
              <a:t>Р</a:t>
            </a:r>
            <a:r>
              <a:rPr lang="ru-RU" i="1" baseline="-25000" dirty="0" err="1"/>
              <a:t>пп</a:t>
            </a:r>
            <a:r>
              <a:rPr lang="ru-RU" i="1" dirty="0"/>
              <a:t> и Р</a:t>
            </a:r>
            <a:r>
              <a:rPr lang="ru-RU" i="1" baseline="-25000" dirty="0"/>
              <a:t>А</a:t>
            </a:r>
            <a:r>
              <a:rPr lang="ru-RU" i="1" dirty="0"/>
              <a:t> реакции сердца на их изменения </a:t>
            </a:r>
            <a:r>
              <a:rPr lang="ru-RU" i="1" dirty="0" err="1" smtClean="0"/>
              <a:t>детерминированны</a:t>
            </a:r>
            <a:r>
              <a:rPr lang="ru-RU" i="1" dirty="0"/>
              <a:t>. При выходе за эти пределы функциональное состояние сердца может измениться вследствие перегрузок или недостаточности </a:t>
            </a:r>
            <a:r>
              <a:rPr lang="ru-RU" i="1" dirty="0" smtClean="0"/>
              <a:t>коронарного </a:t>
            </a:r>
            <a:r>
              <a:rPr lang="ru-RU" i="1" dirty="0"/>
              <a:t>кровообращения, и повторяемость зависимостей </a:t>
            </a:r>
            <a:r>
              <a:rPr lang="ru-RU" i="1" dirty="0" smtClean="0"/>
              <a:t>нарушается.</a:t>
            </a:r>
          </a:p>
          <a:p>
            <a:r>
              <a:rPr lang="ru-RU" i="1" dirty="0"/>
              <a:t>Статические характеристики системы кровообращения исследовались как зависимости </a:t>
            </a:r>
            <a:r>
              <a:rPr lang="en-US" i="1" dirty="0"/>
              <a:t>Q</a:t>
            </a:r>
            <a:r>
              <a:rPr lang="ru-RU" i="1" dirty="0"/>
              <a:t>, Р</a:t>
            </a:r>
            <a:r>
              <a:rPr lang="ru-RU" i="1" baseline="-25000" dirty="0"/>
              <a:t>А</a:t>
            </a:r>
            <a:r>
              <a:rPr lang="ru-RU" i="1" dirty="0"/>
              <a:t>, </a:t>
            </a:r>
            <a:r>
              <a:rPr lang="ru-RU" i="1" dirty="0" err="1"/>
              <a:t>Р</a:t>
            </a:r>
            <a:r>
              <a:rPr lang="ru-RU" i="1" baseline="-25000" dirty="0" err="1"/>
              <a:t>пп</a:t>
            </a:r>
            <a:r>
              <a:rPr lang="ru-RU" i="1" dirty="0"/>
              <a:t>, </a:t>
            </a:r>
            <a:r>
              <a:rPr lang="en-US" i="1" dirty="0"/>
              <a:t>F</a:t>
            </a:r>
            <a:r>
              <a:rPr lang="ru-RU" i="1" dirty="0"/>
              <a:t>, </a:t>
            </a:r>
            <a:r>
              <a:rPr lang="en-US" i="1" dirty="0"/>
              <a:t>R</a:t>
            </a:r>
            <a:r>
              <a:rPr lang="ru-RU" i="1" dirty="0" smtClean="0"/>
              <a:t>, </a:t>
            </a:r>
            <a:r>
              <a:rPr lang="ru-RU" i="1" dirty="0"/>
              <a:t>а от изменений общего объема </a:t>
            </a:r>
            <a:r>
              <a:rPr lang="ru-RU" i="1" dirty="0" smtClean="0"/>
              <a:t>крови</a:t>
            </a:r>
            <a:r>
              <a:rPr lang="en-US" i="1" dirty="0" smtClean="0"/>
              <a:t> </a:t>
            </a:r>
            <a:r>
              <a:rPr lang="el-GR" i="1" dirty="0" smtClean="0"/>
              <a:t>Δ</a:t>
            </a:r>
            <a:r>
              <a:rPr lang="en-US" i="1" dirty="0" smtClean="0"/>
              <a:t>V.</a:t>
            </a:r>
            <a:r>
              <a:rPr lang="ru-RU" i="1" dirty="0" smtClean="0"/>
              <a:t>Здесь</a:t>
            </a:r>
            <a:r>
              <a:rPr lang="en-US" i="1" dirty="0" smtClean="0"/>
              <a:t> R=(</a:t>
            </a:r>
            <a:r>
              <a:rPr lang="ru-RU" i="1" dirty="0" smtClean="0"/>
              <a:t>Р</a:t>
            </a:r>
            <a:r>
              <a:rPr lang="ru-RU" i="1" baseline="-25000" dirty="0" smtClean="0"/>
              <a:t>А</a:t>
            </a:r>
            <a:r>
              <a:rPr lang="en-US" i="1" dirty="0" smtClean="0"/>
              <a:t>-</a:t>
            </a:r>
            <a:r>
              <a:rPr lang="ru-RU" i="1" dirty="0" err="1" smtClean="0"/>
              <a:t>Р</a:t>
            </a:r>
            <a:r>
              <a:rPr lang="ru-RU" i="1" baseline="-25000" dirty="0" err="1" smtClean="0"/>
              <a:t>пп</a:t>
            </a:r>
            <a:r>
              <a:rPr lang="en-US" i="1" dirty="0" smtClean="0"/>
              <a:t>)/Q-</a:t>
            </a:r>
            <a:r>
              <a:rPr lang="ru-RU" i="1" dirty="0" smtClean="0"/>
              <a:t>общее </a:t>
            </a:r>
            <a:r>
              <a:rPr lang="ru-RU" i="1" dirty="0"/>
              <a:t>периферическое сопротивление, </a:t>
            </a:r>
            <a:r>
              <a:rPr lang="en-US" i="1" dirty="0" smtClean="0"/>
              <a:t>a</a:t>
            </a:r>
            <a:r>
              <a:rPr lang="ru-RU" i="1" dirty="0" smtClean="0"/>
              <a:t>=</a:t>
            </a:r>
            <a:r>
              <a:rPr lang="en-US" i="1" dirty="0" err="1" smtClean="0"/>
              <a:t>QIP</a:t>
            </a:r>
            <a:r>
              <a:rPr lang="en-US" i="1" baseline="-25000" dirty="0" err="1" smtClean="0"/>
              <a:t>nn</a:t>
            </a:r>
            <a:r>
              <a:rPr lang="ru-RU" i="1" dirty="0"/>
              <a:t>— насосный коэффициент </a:t>
            </a:r>
            <a:r>
              <a:rPr lang="ru-RU" i="1" dirty="0" smtClean="0"/>
              <a:t>сердца. </a:t>
            </a:r>
            <a:r>
              <a:rPr lang="ru-RU" i="1" dirty="0"/>
              <a:t>Характеристики </a:t>
            </a:r>
            <a:r>
              <a:rPr lang="ru-RU" i="1" dirty="0" smtClean="0"/>
              <a:t>получены </a:t>
            </a:r>
            <a:r>
              <a:rPr lang="ru-RU" i="1" dirty="0"/>
              <a:t>в опытах на собаках в </a:t>
            </a:r>
            <a:r>
              <a:rPr lang="ru-RU" i="1" dirty="0" smtClean="0"/>
              <a:t>условиях </a:t>
            </a:r>
            <a:r>
              <a:rPr lang="ru-RU" i="1" dirty="0"/>
              <a:t>бодрствования, физической </a:t>
            </a:r>
            <a:r>
              <a:rPr lang="ru-RU" i="1" dirty="0" smtClean="0"/>
              <a:t>нагрузки</a:t>
            </a:r>
            <a:r>
              <a:rPr lang="ru-RU" i="1" dirty="0"/>
              <a:t>, наркоза, </a:t>
            </a:r>
            <a:r>
              <a:rPr lang="ru-RU" i="1" dirty="0" err="1"/>
              <a:t>инфузии</a:t>
            </a:r>
            <a:r>
              <a:rPr lang="ru-RU" i="1" dirty="0"/>
              <a:t> адреналина (средний вес собаки 20 кг, </a:t>
            </a:r>
            <a:r>
              <a:rPr lang="el-GR" i="1" dirty="0" smtClean="0"/>
              <a:t>Δ</a:t>
            </a:r>
            <a:r>
              <a:rPr lang="en-US" i="1" dirty="0" smtClean="0"/>
              <a:t>V</a:t>
            </a:r>
            <a:r>
              <a:rPr lang="ru-RU" i="1" dirty="0" smtClean="0"/>
              <a:t> </a:t>
            </a:r>
            <a:r>
              <a:rPr lang="ru-RU" i="1" dirty="0"/>
              <a:t>= ±15% общего объема крови). Анализ результатов показал, что </a:t>
            </a:r>
            <a:r>
              <a:rPr lang="ru-RU" i="1" dirty="0" smtClean="0"/>
              <a:t>реакции </a:t>
            </a:r>
            <a:r>
              <a:rPr lang="ru-RU" i="1" dirty="0"/>
              <a:t>параметров, характеризующих насосную функцию сердца и тонус сосудов в ответ на изменение общего объема крови, направлены на </a:t>
            </a:r>
            <a:r>
              <a:rPr lang="ru-RU" i="1" dirty="0" smtClean="0"/>
              <a:t>поддержание </a:t>
            </a:r>
            <a:r>
              <a:rPr lang="ru-RU" i="1" dirty="0"/>
              <a:t>начального уровня </a:t>
            </a:r>
            <a:r>
              <a:rPr lang="ru-RU" i="1" dirty="0" smtClean="0"/>
              <a:t>Р</a:t>
            </a:r>
            <a:r>
              <a:rPr lang="ru-RU" i="1" baseline="-25000" dirty="0"/>
              <a:t>А</a:t>
            </a:r>
            <a:r>
              <a:rPr lang="ru-RU" i="1" dirty="0" smtClean="0"/>
              <a:t>. </a:t>
            </a:r>
            <a:r>
              <a:rPr lang="ru-RU" i="1" dirty="0"/>
              <a:t>При этом у </a:t>
            </a:r>
            <a:r>
              <a:rPr lang="ru-RU" i="1" dirty="0" err="1"/>
              <a:t>неанестезированных</a:t>
            </a:r>
            <a:r>
              <a:rPr lang="ru-RU" i="1" dirty="0"/>
              <a:t> </a:t>
            </a:r>
            <a:r>
              <a:rPr lang="ru-RU" i="1" dirty="0" smtClean="0"/>
              <a:t>животных </a:t>
            </a:r>
            <a:r>
              <a:rPr lang="ru-RU" i="1" dirty="0"/>
              <a:t>главную роль в регуляторных реакциях играет сердечный фактора управления (</a:t>
            </a:r>
            <a:r>
              <a:rPr lang="en-US" i="1" dirty="0"/>
              <a:t>a</a:t>
            </a:r>
            <a:r>
              <a:rPr lang="ru-RU" i="1" dirty="0"/>
              <a:t>, </a:t>
            </a:r>
            <a:r>
              <a:rPr lang="en-US" i="1" dirty="0"/>
              <a:t>F</a:t>
            </a:r>
            <a:r>
              <a:rPr lang="ru-RU" i="1" dirty="0"/>
              <a:t>), а у анестезированных — сосудистый (</a:t>
            </a:r>
            <a:r>
              <a:rPr lang="en-US" i="1" dirty="0"/>
              <a:t>R</a:t>
            </a:r>
            <a:r>
              <a:rPr lang="ru-RU" i="1" dirty="0"/>
              <a:t>). В </a:t>
            </a:r>
            <a:r>
              <a:rPr lang="ru-RU" i="1" dirty="0" smtClean="0"/>
              <a:t>результате </a:t>
            </a:r>
            <a:r>
              <a:rPr lang="ru-RU" i="1" dirty="0"/>
              <a:t>в первом случае при </a:t>
            </a:r>
            <a:r>
              <a:rPr lang="el-GR" i="1" dirty="0" smtClean="0"/>
              <a:t>Δ</a:t>
            </a:r>
            <a:r>
              <a:rPr lang="en-US" i="1" dirty="0" smtClean="0"/>
              <a:t>V</a:t>
            </a:r>
            <a:r>
              <a:rPr lang="ru-RU" i="1" dirty="0" smtClean="0"/>
              <a:t> </a:t>
            </a:r>
            <a:r>
              <a:rPr lang="ru-RU" i="1" dirty="0"/>
              <a:t>обеспечивается поддержание не только уровня Р</a:t>
            </a:r>
            <a:r>
              <a:rPr lang="ru-RU" i="1" baseline="-25000" dirty="0"/>
              <a:t>А</a:t>
            </a:r>
            <a:r>
              <a:rPr lang="ru-RU" i="1" dirty="0"/>
              <a:t>, но и </a:t>
            </a:r>
            <a:r>
              <a:rPr lang="en-US" i="1" dirty="0"/>
              <a:t>Q </a:t>
            </a:r>
            <a:r>
              <a:rPr lang="ru-RU" i="1" dirty="0"/>
              <a:t>за счет изменений насосной способности сердца (рис. 3</a:t>
            </a:r>
            <a:r>
              <a:rPr lang="ru-RU" i="1" dirty="0" smtClean="0"/>
              <a:t>), </a:t>
            </a:r>
            <a:r>
              <a:rPr lang="ru-RU" i="1" dirty="0"/>
              <a:t>противоположных </a:t>
            </a:r>
            <a:r>
              <a:rPr lang="el-GR" i="1" dirty="0" smtClean="0"/>
              <a:t>Δ</a:t>
            </a:r>
            <a:r>
              <a:rPr lang="en-US" i="1" dirty="0" smtClean="0"/>
              <a:t>V</a:t>
            </a:r>
            <a:r>
              <a:rPr lang="ru-RU" i="1" dirty="0" smtClean="0"/>
              <a:t> по </a:t>
            </a:r>
            <a:r>
              <a:rPr lang="ru-RU" i="1" dirty="0"/>
              <a:t>направлению. Статические </a:t>
            </a:r>
            <a:r>
              <a:rPr lang="ru-RU" i="1" dirty="0" smtClean="0"/>
              <a:t>характеристики </a:t>
            </a:r>
            <a:r>
              <a:rPr lang="ru-RU" i="1" dirty="0"/>
              <a:t>системы кровообращения использованы при синтезе </a:t>
            </a:r>
            <a:r>
              <a:rPr lang="ru-RU" i="1" dirty="0" smtClean="0"/>
              <a:t>математической </a:t>
            </a:r>
            <a:r>
              <a:rPr lang="ru-RU" i="1" dirty="0"/>
              <a:t>модели управления </a:t>
            </a:r>
            <a:r>
              <a:rPr lang="ru-RU" i="1" dirty="0" smtClean="0"/>
              <a:t>гемодинамикой.</a:t>
            </a:r>
            <a:endParaRPr lang="ru-RU"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email"/>
          <a:srcRect/>
          <a:stretch>
            <a:fillRect/>
          </a:stretch>
        </p:blipFill>
        <p:spPr bwMode="auto">
          <a:xfrm>
            <a:off x="1428728" y="142852"/>
            <a:ext cx="5715040" cy="5447724"/>
          </a:xfrm>
          <a:prstGeom prst="rect">
            <a:avLst/>
          </a:prstGeom>
          <a:noFill/>
          <a:ln w="9525">
            <a:noFill/>
            <a:miter lim="800000"/>
            <a:headEnd/>
            <a:tailEnd/>
          </a:ln>
          <a:effectLst/>
        </p:spPr>
      </p:pic>
      <p:sp>
        <p:nvSpPr>
          <p:cNvPr id="7" name="TextBox 6"/>
          <p:cNvSpPr txBox="1"/>
          <p:nvPr/>
        </p:nvSpPr>
        <p:spPr>
          <a:xfrm>
            <a:off x="285720" y="5500702"/>
            <a:ext cx="8572560" cy="1169551"/>
          </a:xfrm>
          <a:prstGeom prst="rect">
            <a:avLst/>
          </a:prstGeom>
          <a:noFill/>
        </p:spPr>
        <p:txBody>
          <a:bodyPr wrap="square" rtlCol="0">
            <a:spAutoFit/>
          </a:bodyPr>
          <a:lstStyle/>
          <a:p>
            <a:r>
              <a:rPr lang="ru-RU" i="1" dirty="0" smtClean="0"/>
              <a:t>Рис.3. Статические характеристики </a:t>
            </a:r>
            <a:r>
              <a:rPr lang="ru-RU" i="1" dirty="0" err="1" smtClean="0"/>
              <a:t>сердечно-сосудистой</a:t>
            </a:r>
            <a:r>
              <a:rPr lang="ru-RU" i="1" dirty="0" smtClean="0"/>
              <a:t> системы собаки при физической нагрузке и в покое при изменении общего </a:t>
            </a:r>
            <a:r>
              <a:rPr lang="ru-RU" i="1" dirty="0" err="1" smtClean="0"/>
              <a:t>обьема</a:t>
            </a:r>
            <a:r>
              <a:rPr lang="ru-RU" i="1" dirty="0" smtClean="0"/>
              <a:t> крови :</a:t>
            </a:r>
          </a:p>
          <a:p>
            <a:r>
              <a:rPr lang="ru-RU" i="1" dirty="0" err="1"/>
              <a:t>а</a:t>
            </a:r>
            <a:r>
              <a:rPr lang="ru-RU" i="1" dirty="0" err="1" smtClean="0"/>
              <a:t>-насосный</a:t>
            </a:r>
            <a:r>
              <a:rPr lang="ru-RU" i="1" dirty="0" smtClean="0"/>
              <a:t> коэффициент сердца, </a:t>
            </a:r>
            <a:r>
              <a:rPr lang="en-US" i="1" dirty="0" smtClean="0"/>
              <a:t>R-</a:t>
            </a:r>
            <a:r>
              <a:rPr lang="ru-RU" i="1" dirty="0" smtClean="0"/>
              <a:t>общее периферическое сопротивление.</a:t>
            </a:r>
          </a:p>
          <a:p>
            <a:r>
              <a:rPr lang="ru-RU" sz="1600" i="1" dirty="0" smtClean="0"/>
              <a:t>Остальные обозначения те же, что и на рис 1. </a:t>
            </a:r>
            <a:endParaRPr lang="ru-RU" sz="1600" i="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357166"/>
            <a:ext cx="8001056" cy="5632311"/>
          </a:xfrm>
          <a:prstGeom prst="rect">
            <a:avLst/>
          </a:prstGeom>
        </p:spPr>
        <p:txBody>
          <a:bodyPr wrap="square">
            <a:spAutoFit/>
          </a:bodyPr>
          <a:lstStyle/>
          <a:p>
            <a:r>
              <a:rPr lang="ru-RU" sz="2000" i="1" dirty="0"/>
              <a:t>В приведенных примерах количественные характеристики целостного органа или системы регуляции получены по соотношению вход — выход без раскрытия внутренней структуры отношений управляемой и </a:t>
            </a:r>
            <a:r>
              <a:rPr lang="ru-RU" sz="2000" i="1" dirty="0" smtClean="0"/>
              <a:t>управляющей </a:t>
            </a:r>
            <a:r>
              <a:rPr lang="ru-RU" sz="2000" i="1" dirty="0"/>
              <a:t>подсистем. Для моделирования физиологических систем управ­ления с учетом этих отношений необходимы экспериментальные данные о </a:t>
            </a:r>
            <a:r>
              <a:rPr lang="ru-RU" sz="2000" b="1" i="1" dirty="0"/>
              <a:t>характеристиках регулятора</a:t>
            </a:r>
            <a:r>
              <a:rPr lang="ru-RU" sz="2000" b="1" i="1" dirty="0" smtClean="0"/>
              <a:t>. </a:t>
            </a:r>
            <a:r>
              <a:rPr lang="ru-RU" sz="2000" i="1" dirty="0"/>
              <a:t>К числу таких работ относятся </a:t>
            </a:r>
            <a:r>
              <a:rPr lang="ru-RU" sz="2000" i="1" dirty="0" smtClean="0"/>
              <a:t>исследования, </a:t>
            </a:r>
            <a:r>
              <a:rPr lang="ru-RU" sz="2000" i="1" dirty="0"/>
              <a:t>ориентированные на получение количественных характеристик и </a:t>
            </a:r>
            <a:r>
              <a:rPr lang="ru-RU" sz="2000" i="1" dirty="0" smtClean="0"/>
              <a:t>создание </a:t>
            </a:r>
            <a:r>
              <a:rPr lang="ru-RU" sz="2000" b="1" i="1" dirty="0"/>
              <a:t>модели </a:t>
            </a:r>
            <a:r>
              <a:rPr lang="ru-RU" sz="2000" b="1" i="1" dirty="0" err="1"/>
              <a:t>синоаортального</a:t>
            </a:r>
            <a:r>
              <a:rPr lang="ru-RU" sz="2000" b="1" i="1" dirty="0"/>
              <a:t> </a:t>
            </a:r>
            <a:r>
              <a:rPr lang="ru-RU" sz="2000" b="1" i="1" dirty="0" err="1"/>
              <a:t>барорефлекса</a:t>
            </a:r>
            <a:r>
              <a:rPr lang="ru-RU" sz="2000" i="1" dirty="0"/>
              <a:t>. В этих опытах получена </a:t>
            </a:r>
            <a:r>
              <a:rPr lang="ru-RU" sz="2000" i="1" dirty="0" smtClean="0"/>
              <a:t>зависимость </a:t>
            </a:r>
            <a:r>
              <a:rPr lang="ru-RU" sz="2000" i="1" dirty="0"/>
              <a:t>изменений ненапряженного объема </a:t>
            </a:r>
            <a:r>
              <a:rPr lang="en-US" sz="2000" i="1" dirty="0" smtClean="0"/>
              <a:t> </a:t>
            </a:r>
            <a:r>
              <a:rPr lang="ru-RU" sz="2000" i="1" dirty="0"/>
              <a:t>сосудистого русла собаки </a:t>
            </a:r>
            <a:r>
              <a:rPr lang="el-GR" sz="2000" i="1" dirty="0" smtClean="0"/>
              <a:t>Δ</a:t>
            </a:r>
            <a:r>
              <a:rPr lang="en-US" sz="2000" i="1" dirty="0" smtClean="0"/>
              <a:t>V</a:t>
            </a:r>
            <a:r>
              <a:rPr lang="ru-RU" sz="2000" i="1" dirty="0" smtClean="0"/>
              <a:t> (</a:t>
            </a:r>
            <a:r>
              <a:rPr lang="ru-RU" sz="2000" i="1" dirty="0"/>
              <a:t>определяемого в основном емкостью вен) в ответ на ступенчатое изменение давления в изолированном каротидном синусе </a:t>
            </a:r>
            <a:r>
              <a:rPr lang="ru-RU" sz="2000" i="1" dirty="0" err="1"/>
              <a:t>Р</a:t>
            </a:r>
            <a:r>
              <a:rPr lang="ru-RU" sz="2000" i="1" baseline="-25000" dirty="0" err="1"/>
              <a:t>кс</a:t>
            </a:r>
            <a:r>
              <a:rPr lang="ru-RU" sz="2000" i="1" dirty="0"/>
              <a:t> шагом 25 мм </a:t>
            </a:r>
            <a:r>
              <a:rPr lang="ru-RU" sz="2000" i="1" dirty="0" err="1"/>
              <a:t>рт</a:t>
            </a:r>
            <a:r>
              <a:rPr lang="ru-RU" sz="2000" i="1" dirty="0"/>
              <a:t>. ст</a:t>
            </a:r>
            <a:r>
              <a:rPr lang="ru-RU" sz="2000" i="1" dirty="0" smtClean="0"/>
              <a:t>.( </a:t>
            </a:r>
            <a:r>
              <a:rPr lang="ru-RU" sz="2000" i="1" dirty="0"/>
              <a:t>рис. 4</a:t>
            </a:r>
            <a:r>
              <a:rPr lang="ru-RU" sz="2000" i="1" dirty="0" smtClean="0"/>
              <a:t>). </a:t>
            </a:r>
            <a:r>
              <a:rPr lang="ru-RU" sz="2000" i="1" dirty="0"/>
              <a:t>Чувствительность </a:t>
            </a:r>
            <a:r>
              <a:rPr lang="en-US" sz="2000" i="1" dirty="0"/>
              <a:t>U </a:t>
            </a:r>
            <a:r>
              <a:rPr lang="ru-RU" sz="2000" i="1" dirty="0"/>
              <a:t>к изменениям </a:t>
            </a:r>
            <a:r>
              <a:rPr lang="ru-RU" sz="2000" i="1" dirty="0" err="1"/>
              <a:t>Р</a:t>
            </a:r>
            <a:r>
              <a:rPr lang="ru-RU" sz="2000" i="1" baseline="-25000" dirty="0" err="1"/>
              <a:t>кс</a:t>
            </a:r>
            <a:r>
              <a:rPr lang="ru-RU" sz="2000" i="1" dirty="0"/>
              <a:t> не постоянна и достигает максимума в интервале 125—150 мм </a:t>
            </a:r>
            <a:r>
              <a:rPr lang="ru-RU" sz="2000" i="1" dirty="0" err="1"/>
              <a:t>рт</a:t>
            </a:r>
            <a:r>
              <a:rPr lang="ru-RU" sz="2000" i="1" dirty="0"/>
              <a:t>. ст. Таким образом, установлено, что характеристики </a:t>
            </a:r>
            <a:r>
              <a:rPr lang="ru-RU" sz="2000" i="1" dirty="0" err="1"/>
              <a:t>барорефлекторного</a:t>
            </a:r>
            <a:r>
              <a:rPr lang="ru-RU" sz="2000" i="1" dirty="0"/>
              <a:t> регулятора гемодинамики </a:t>
            </a:r>
            <a:r>
              <a:rPr lang="ru-RU" sz="2000" i="1" dirty="0" err="1"/>
              <a:t>нелинейны</a:t>
            </a:r>
            <a:r>
              <a:rPr lang="ru-RU" sz="2000" i="1" dirty="0"/>
              <a:t>.</a:t>
            </a:r>
          </a:p>
          <a:p>
            <a:endParaRPr lang="ru-RU" sz="20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71472" y="357166"/>
            <a:ext cx="3357586" cy="5281634"/>
          </a:xfrm>
        </p:spPr>
        <p:txBody>
          <a:bodyPr>
            <a:noAutofit/>
          </a:bodyPr>
          <a:lstStyle/>
          <a:p>
            <a:r>
              <a:rPr lang="ru-RU" sz="2000" i="1" dirty="0">
                <a:solidFill>
                  <a:schemeClr val="tx1"/>
                </a:solidFill>
              </a:rPr>
              <a:t>В физиологии как науке всегда существовали сложности изучения процессов управления (регуляции) жизненных функций организма. По­этому стремление выделить рассматриваемую группу явлений, </a:t>
            </a:r>
            <a:r>
              <a:rPr lang="ru-RU" sz="2000" i="1" dirty="0" smtClean="0">
                <a:solidFill>
                  <a:schemeClr val="tx1"/>
                </a:solidFill>
              </a:rPr>
              <a:t>относительно </a:t>
            </a:r>
            <a:r>
              <a:rPr lang="ru-RU" sz="2000" i="1" dirty="0">
                <a:solidFill>
                  <a:schemeClr val="tx1"/>
                </a:solidFill>
              </a:rPr>
              <a:t>изолировать ту или иную систему, стабилизировать условия ее </a:t>
            </a:r>
            <a:r>
              <a:rPr lang="ru-RU" sz="2000" i="1" dirty="0" smtClean="0">
                <a:solidFill>
                  <a:schemeClr val="tx1"/>
                </a:solidFill>
              </a:rPr>
              <a:t>функционирования </a:t>
            </a:r>
            <a:r>
              <a:rPr lang="ru-RU" sz="2000" i="1" dirty="0">
                <a:solidFill>
                  <a:schemeClr val="tx1"/>
                </a:solidFill>
              </a:rPr>
              <a:t>вне связи с остальными подсистемами послужило </a:t>
            </a:r>
            <a:r>
              <a:rPr lang="ru-RU" sz="2000" i="1" dirty="0" smtClean="0">
                <a:solidFill>
                  <a:schemeClr val="tx1"/>
                </a:solidFill>
              </a:rPr>
              <a:t>методической </a:t>
            </a:r>
            <a:r>
              <a:rPr lang="ru-RU" sz="2000" i="1" dirty="0">
                <a:solidFill>
                  <a:schemeClr val="tx1"/>
                </a:solidFill>
              </a:rPr>
              <a:t>основой большого числа экспериментальных исследований</a:t>
            </a:r>
            <a:r>
              <a:rPr lang="ru-RU" sz="2000" i="1" dirty="0">
                <a:solidFill>
                  <a:schemeClr val="bg1"/>
                </a:solidFill>
              </a:rPr>
              <a:t>.</a:t>
            </a:r>
          </a:p>
        </p:txBody>
      </p:sp>
      <p:pic>
        <p:nvPicPr>
          <p:cNvPr id="1026" name="Picture 2" descr="C:\Documents and Settings\Admin\Рабочий стол\48.jpg"/>
          <p:cNvPicPr>
            <a:picLocks noChangeAspect="1" noChangeArrowheads="1"/>
          </p:cNvPicPr>
          <p:nvPr/>
        </p:nvPicPr>
        <p:blipFill>
          <a:blip r:embed="rId2" cstate="email"/>
          <a:srcRect/>
          <a:stretch>
            <a:fillRect/>
          </a:stretch>
        </p:blipFill>
        <p:spPr bwMode="auto">
          <a:xfrm>
            <a:off x="4357686" y="1071546"/>
            <a:ext cx="4483100" cy="41021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email"/>
          <a:srcRect/>
          <a:stretch>
            <a:fillRect/>
          </a:stretch>
        </p:blipFill>
        <p:spPr bwMode="auto">
          <a:xfrm>
            <a:off x="2071670" y="500042"/>
            <a:ext cx="4071966" cy="2834408"/>
          </a:xfrm>
          <a:prstGeom prst="rect">
            <a:avLst/>
          </a:prstGeom>
          <a:noFill/>
          <a:ln w="9525">
            <a:noFill/>
            <a:miter lim="800000"/>
            <a:headEnd/>
            <a:tailEnd/>
          </a:ln>
          <a:effectLst/>
        </p:spPr>
      </p:pic>
      <p:sp>
        <p:nvSpPr>
          <p:cNvPr id="5" name="TextBox 4"/>
          <p:cNvSpPr txBox="1"/>
          <p:nvPr/>
        </p:nvSpPr>
        <p:spPr>
          <a:xfrm>
            <a:off x="642910" y="3500438"/>
            <a:ext cx="7786742" cy="1569660"/>
          </a:xfrm>
          <a:prstGeom prst="rect">
            <a:avLst/>
          </a:prstGeom>
          <a:noFill/>
        </p:spPr>
        <p:txBody>
          <a:bodyPr wrap="square" rtlCol="0">
            <a:spAutoFit/>
          </a:bodyPr>
          <a:lstStyle/>
          <a:p>
            <a:r>
              <a:rPr lang="ru-RU" sz="2400" i="1" dirty="0" smtClean="0"/>
              <a:t>Рис.4. Статические характеристики синокаротидного </a:t>
            </a:r>
            <a:r>
              <a:rPr lang="ru-RU" sz="2400" i="1" dirty="0" err="1" smtClean="0"/>
              <a:t>барорефлекса</a:t>
            </a:r>
            <a:r>
              <a:rPr lang="ru-RU" sz="2400" i="1" dirty="0" smtClean="0"/>
              <a:t> у собак:</a:t>
            </a:r>
            <a:r>
              <a:rPr lang="el-GR" sz="2400" i="1" dirty="0" smtClean="0"/>
              <a:t> Δ</a:t>
            </a:r>
            <a:r>
              <a:rPr lang="en-US" sz="2400" i="1" dirty="0" smtClean="0"/>
              <a:t>V</a:t>
            </a:r>
            <a:r>
              <a:rPr lang="ru-RU" sz="2400" i="1" dirty="0" smtClean="0"/>
              <a:t>-изменение ненапряженного </a:t>
            </a:r>
            <a:r>
              <a:rPr lang="ru-RU" sz="2400" i="1" dirty="0" err="1" smtClean="0"/>
              <a:t>обьема</a:t>
            </a:r>
            <a:r>
              <a:rPr lang="ru-RU" sz="2400" i="1" dirty="0" smtClean="0"/>
              <a:t> сосудистого русла, </a:t>
            </a:r>
            <a:r>
              <a:rPr lang="el-GR" sz="2400" i="1" dirty="0" smtClean="0"/>
              <a:t>Δ</a:t>
            </a:r>
            <a:r>
              <a:rPr lang="ru-RU" sz="2400" i="1" dirty="0" smtClean="0"/>
              <a:t> </a:t>
            </a:r>
            <a:r>
              <a:rPr lang="ru-RU" sz="2400" i="1" dirty="0" err="1" smtClean="0"/>
              <a:t>Р</a:t>
            </a:r>
            <a:r>
              <a:rPr lang="ru-RU" sz="2400" i="1" baseline="-25000" dirty="0" err="1" smtClean="0"/>
              <a:t>кс</a:t>
            </a:r>
            <a:r>
              <a:rPr lang="ru-RU" sz="2400" i="1" dirty="0" err="1" smtClean="0"/>
              <a:t>-изменение</a:t>
            </a:r>
            <a:r>
              <a:rPr lang="ru-RU" sz="2400" i="1" dirty="0" smtClean="0"/>
              <a:t> давления в каротидных синусах от исходного уровня(Р</a:t>
            </a:r>
            <a:r>
              <a:rPr lang="ru-RU" sz="2400" i="1" baseline="-25000" dirty="0"/>
              <a:t>0</a:t>
            </a:r>
            <a:r>
              <a:rPr lang="ru-RU" sz="2400" i="1" dirty="0" smtClean="0"/>
              <a:t>)</a:t>
            </a:r>
            <a:endParaRPr lang="ru-RU" sz="2400"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14414" y="714356"/>
            <a:ext cx="6929486" cy="6524863"/>
          </a:xfrm>
          <a:prstGeom prst="rect">
            <a:avLst/>
          </a:prstGeom>
        </p:spPr>
        <p:txBody>
          <a:bodyPr wrap="square">
            <a:spAutoFit/>
          </a:bodyPr>
          <a:lstStyle/>
          <a:p>
            <a:pPr algn="just"/>
            <a:r>
              <a:rPr lang="ru-RU" sz="2200" i="1" dirty="0"/>
              <a:t>Наряду с исследованиями количественных характеристик объектов и регуляторов физиологических систем управления в последнее </a:t>
            </a:r>
            <a:r>
              <a:rPr lang="ru-RU" sz="2200" i="1" dirty="0" smtClean="0"/>
              <a:t>время </a:t>
            </a:r>
            <a:r>
              <a:rPr lang="ru-RU" sz="2200" i="1" dirty="0"/>
              <a:t>все чаще предпринимаются попытки исследовать </a:t>
            </a:r>
            <a:r>
              <a:rPr lang="ru-RU" sz="2200" b="1" i="1" dirty="0"/>
              <a:t>закономерности </a:t>
            </a:r>
            <a:r>
              <a:rPr lang="ru-RU" sz="2200" b="1" i="1" dirty="0" smtClean="0"/>
              <a:t>перестройки </a:t>
            </a:r>
            <a:r>
              <a:rPr lang="ru-RU" sz="2200" b="1" i="1" dirty="0"/>
              <a:t>регуляторов в процессе их функционирования</a:t>
            </a:r>
            <a:r>
              <a:rPr lang="ru-RU" sz="2200" i="1" dirty="0"/>
              <a:t> вследствие </a:t>
            </a:r>
            <a:r>
              <a:rPr lang="ru-RU" sz="2200" i="1" dirty="0" smtClean="0"/>
              <a:t>управляющих </a:t>
            </a:r>
            <a:r>
              <a:rPr lang="ru-RU" sz="2200" i="1" dirty="0"/>
              <a:t>воздействий высших вегетативных центров. Например, для изучения перестройки артериального </a:t>
            </a:r>
            <a:r>
              <a:rPr lang="ru-RU" sz="2200" i="1" dirty="0" err="1"/>
              <a:t>барорефлекса</a:t>
            </a:r>
            <a:r>
              <a:rPr lang="ru-RU" sz="2200" i="1" dirty="0"/>
              <a:t> при электрической стимуляции защитной зоны </a:t>
            </a:r>
            <a:r>
              <a:rPr lang="ru-RU" sz="2200" i="1" dirty="0" smtClean="0"/>
              <a:t>гипоталамуса </a:t>
            </a:r>
            <a:r>
              <a:rPr lang="ru-RU" sz="2200" i="1" dirty="0"/>
              <a:t>получена </a:t>
            </a:r>
            <a:r>
              <a:rPr lang="ru-RU" sz="2200" i="1" dirty="0" smtClean="0"/>
              <a:t>зависимость </a:t>
            </a:r>
            <a:r>
              <a:rPr lang="ru-RU" sz="2200" i="1" dirty="0"/>
              <a:t>средней активности </a:t>
            </a:r>
            <a:r>
              <a:rPr lang="ru-RU" sz="2200" i="1" dirty="0" smtClean="0"/>
              <a:t>М</a:t>
            </a:r>
            <a:r>
              <a:rPr lang="en-US" sz="2200" i="1" dirty="0" smtClean="0"/>
              <a:t>R</a:t>
            </a:r>
            <a:r>
              <a:rPr lang="ru-RU" sz="2200" i="1" dirty="0" smtClean="0"/>
              <a:t> </a:t>
            </a:r>
            <a:r>
              <a:rPr lang="ru-RU" sz="2200" i="1" dirty="0"/>
              <a:t>почечного нерва от среднего давления Р</a:t>
            </a:r>
            <a:r>
              <a:rPr lang="ru-RU" sz="2200" i="1" baseline="-25000" dirty="0"/>
              <a:t>А</a:t>
            </a:r>
            <a:r>
              <a:rPr lang="ru-RU" sz="2200" i="1" dirty="0"/>
              <a:t> в аорте (рис. </a:t>
            </a:r>
            <a:r>
              <a:rPr lang="en-US" sz="2200" i="1" dirty="0"/>
              <a:t>5</a:t>
            </a:r>
            <a:r>
              <a:rPr lang="ru-RU" sz="2200" i="1" dirty="0" smtClean="0"/>
              <a:t>) </a:t>
            </a:r>
            <a:r>
              <a:rPr lang="ru-RU" sz="2200" i="1" dirty="0"/>
              <a:t>в исходном состоянии (сплошная линия) и при стимуляции гипоталамуса (штриховая). Последняя приводит к сдвигу характеристики </a:t>
            </a:r>
            <a:r>
              <a:rPr lang="ru-RU" sz="2200" i="1" dirty="0" smtClean="0"/>
              <a:t>М</a:t>
            </a:r>
            <a:r>
              <a:rPr lang="en-US" sz="2200" i="1" dirty="0" smtClean="0"/>
              <a:t>R</a:t>
            </a:r>
            <a:r>
              <a:rPr lang="ru-RU" sz="2200" i="1" dirty="0" smtClean="0"/>
              <a:t> </a:t>
            </a:r>
            <a:r>
              <a:rPr lang="ru-RU" sz="2200" i="1" dirty="0"/>
              <a:t>(Р</a:t>
            </a:r>
            <a:r>
              <a:rPr lang="ru-RU" sz="2200" i="1" baseline="-25000" dirty="0"/>
              <a:t>А</a:t>
            </a:r>
            <a:r>
              <a:rPr lang="ru-RU" sz="2200" i="1" dirty="0"/>
              <a:t>) вправо, что может быть интерпретировано как повышение задающей величины в системе рефлекторного </a:t>
            </a:r>
            <a:r>
              <a:rPr lang="ru-RU" sz="2200" i="1" dirty="0" smtClean="0"/>
              <a:t>регулирования </a:t>
            </a:r>
            <a:r>
              <a:rPr lang="ru-RU" sz="2200" i="1" dirty="0"/>
              <a:t>Р</a:t>
            </a:r>
            <a:r>
              <a:rPr lang="ru-RU" sz="2200" i="1" baseline="-25000" dirty="0"/>
              <a:t>А</a:t>
            </a:r>
            <a:r>
              <a:rPr lang="ru-RU" sz="2200" i="1" dirty="0"/>
              <a:t>.</a:t>
            </a:r>
          </a:p>
          <a:p>
            <a:pPr algn="just"/>
            <a:endParaRPr lang="ru-RU" sz="2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857232"/>
            <a:ext cx="7000924" cy="5632311"/>
          </a:xfrm>
          <a:prstGeom prst="rect">
            <a:avLst/>
          </a:prstGeom>
        </p:spPr>
        <p:txBody>
          <a:bodyPr wrap="square">
            <a:spAutoFit/>
          </a:bodyPr>
          <a:lstStyle/>
          <a:p>
            <a:pPr algn="ctr"/>
            <a:r>
              <a:rPr lang="ru-RU" sz="2400" b="1" i="1" dirty="0"/>
              <a:t>В результате </a:t>
            </a:r>
            <a:r>
              <a:rPr lang="ru-RU" sz="2400" i="1" dirty="0"/>
              <a:t>экспериментальных исследований могут быть получены </a:t>
            </a:r>
            <a:r>
              <a:rPr lang="ru-RU" sz="2400" i="1" dirty="0" smtClean="0"/>
              <a:t>характеристики </a:t>
            </a:r>
            <a:r>
              <a:rPr lang="ru-RU" sz="2400" i="1" dirty="0"/>
              <a:t>отдельных блоков сложной модели физиологической </a:t>
            </a:r>
            <a:r>
              <a:rPr lang="ru-RU" sz="2400" i="1" dirty="0" smtClean="0"/>
              <a:t>системы</a:t>
            </a:r>
            <a:r>
              <a:rPr lang="ru-RU" sz="2400" i="1" dirty="0"/>
              <a:t>. После окончания разработки модели и ее реализации (</a:t>
            </a:r>
            <a:r>
              <a:rPr lang="ru-RU" sz="2400" i="1" dirty="0" smtClean="0"/>
              <a:t>например</a:t>
            </a:r>
            <a:r>
              <a:rPr lang="ru-RU" sz="2400" i="1" dirty="0"/>
              <a:t>, в виде программы для ЦВМ) проводится </a:t>
            </a:r>
            <a:r>
              <a:rPr lang="ru-RU" sz="2400" b="1" i="1" dirty="0"/>
              <a:t>идентификация модели </a:t>
            </a:r>
            <a:r>
              <a:rPr lang="ru-RU" sz="2400" i="1" dirty="0"/>
              <a:t>— </a:t>
            </a:r>
            <a:r>
              <a:rPr lang="ru-RU" sz="2400" i="1" dirty="0" smtClean="0"/>
              <a:t>определение </a:t>
            </a:r>
            <a:r>
              <a:rPr lang="ru-RU" sz="2400" i="1" dirty="0"/>
              <a:t>степени соответствия ее </a:t>
            </a:r>
            <a:r>
              <a:rPr lang="ru-RU" sz="2400" i="1" dirty="0" smtClean="0"/>
              <a:t>объекту. Основным </a:t>
            </a:r>
            <a:r>
              <a:rPr lang="ru-RU" sz="2400" i="1" dirty="0"/>
              <a:t>требованием к </a:t>
            </a:r>
            <a:r>
              <a:rPr lang="ru-RU" sz="2400" i="1" dirty="0" smtClean="0"/>
              <a:t> </a:t>
            </a:r>
            <a:r>
              <a:rPr lang="ru-RU" sz="2400" i="1" dirty="0"/>
              <a:t>экспериментам при этом </a:t>
            </a:r>
            <a:r>
              <a:rPr lang="ru-RU" sz="2400" i="1" dirty="0" smtClean="0"/>
              <a:t>является по возможности </a:t>
            </a:r>
            <a:r>
              <a:rPr lang="ru-RU" sz="2400" i="1" dirty="0"/>
              <a:t>точное </a:t>
            </a:r>
            <a:r>
              <a:rPr lang="ru-RU" sz="2400" i="1" dirty="0" smtClean="0"/>
              <a:t>соответствие </a:t>
            </a:r>
            <a:r>
              <a:rPr lang="ru-RU" sz="2400" i="1" dirty="0"/>
              <a:t>входных воздействий и исходного состояния модели и объекта, </a:t>
            </a:r>
            <a:r>
              <a:rPr lang="ru-RU" sz="2400" i="1" dirty="0" smtClean="0"/>
              <a:t>регистрация </a:t>
            </a:r>
            <a:r>
              <a:rPr lang="ru-RU" sz="2400" i="1" dirty="0"/>
              <a:t>на объекте основных переменных, характеризующих поведение модели.</a:t>
            </a:r>
          </a:p>
          <a:p>
            <a:endParaRPr lang="ru-RU"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email"/>
          <a:srcRect/>
          <a:stretch>
            <a:fillRect/>
          </a:stretch>
        </p:blipFill>
        <p:spPr bwMode="auto">
          <a:xfrm>
            <a:off x="2500298" y="1142984"/>
            <a:ext cx="4000528" cy="2397623"/>
          </a:xfrm>
          <a:prstGeom prst="rect">
            <a:avLst/>
          </a:prstGeom>
          <a:noFill/>
          <a:ln w="9525">
            <a:noFill/>
            <a:miter lim="800000"/>
            <a:headEnd/>
            <a:tailEnd/>
          </a:ln>
          <a:effectLst/>
        </p:spPr>
      </p:pic>
      <p:sp>
        <p:nvSpPr>
          <p:cNvPr id="4" name="TextBox 3"/>
          <p:cNvSpPr txBox="1"/>
          <p:nvPr/>
        </p:nvSpPr>
        <p:spPr>
          <a:xfrm>
            <a:off x="1285852" y="3714752"/>
            <a:ext cx="6929486" cy="2677656"/>
          </a:xfrm>
          <a:prstGeom prst="rect">
            <a:avLst/>
          </a:prstGeom>
          <a:noFill/>
        </p:spPr>
        <p:txBody>
          <a:bodyPr wrap="square" rtlCol="0">
            <a:spAutoFit/>
          </a:bodyPr>
          <a:lstStyle/>
          <a:p>
            <a:pPr algn="ctr"/>
            <a:r>
              <a:rPr lang="uk-UA" sz="2400" i="1" dirty="0" err="1" smtClean="0"/>
              <a:t>Ри</a:t>
            </a:r>
            <a:r>
              <a:rPr lang="ru-RU" sz="2400" i="1" dirty="0" smtClean="0"/>
              <a:t>с. 5. Статические характеристики артериального </a:t>
            </a:r>
            <a:r>
              <a:rPr lang="ru-RU" sz="2400" i="1" dirty="0" err="1" smtClean="0"/>
              <a:t>барорефлекса</a:t>
            </a:r>
            <a:r>
              <a:rPr lang="ru-RU" sz="2400" i="1" dirty="0" smtClean="0"/>
              <a:t> при стимуляции гипоталамуса:</a:t>
            </a:r>
          </a:p>
          <a:p>
            <a:pPr algn="ctr"/>
            <a:r>
              <a:rPr lang="en-US" sz="2400" i="1" dirty="0" smtClean="0"/>
              <a:t>MR</a:t>
            </a:r>
            <a:r>
              <a:rPr lang="ru-RU" sz="2400" i="1" dirty="0" smtClean="0"/>
              <a:t>-средняя активность почечного нерва, Р</a:t>
            </a:r>
            <a:r>
              <a:rPr lang="ru-RU" sz="2400" i="1" baseline="-25000" dirty="0" smtClean="0"/>
              <a:t>А  </a:t>
            </a:r>
            <a:r>
              <a:rPr lang="ru-RU" sz="2400" i="1" dirty="0" smtClean="0"/>
              <a:t>-среднее давление в аорте, сплошные линии- исходное состояние, штриховые –при стимуляции гипоталамуса.</a:t>
            </a:r>
            <a:endParaRPr lang="ru-RU" sz="2400" i="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3872" y="2967335"/>
            <a:ext cx="9076267" cy="1015663"/>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6000" b="1" dirty="0" smtClean="0">
                <a:ln w="50800"/>
                <a:solidFill>
                  <a:schemeClr val="bg1">
                    <a:shade val="50000"/>
                  </a:schemeClr>
                </a:solidFill>
              </a:rPr>
              <a:t>Благодарю за внимание!!!</a:t>
            </a:r>
            <a:endParaRPr lang="ru-RU" sz="6000" b="1" dirty="0">
              <a:ln w="50800"/>
              <a:solidFill>
                <a:schemeClr val="bg1">
                  <a:shade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571481"/>
            <a:ext cx="7886728" cy="2428891"/>
          </a:xfrm>
        </p:spPr>
        <p:txBody>
          <a:bodyPr>
            <a:noAutofit/>
          </a:bodyPr>
          <a:lstStyle/>
          <a:p>
            <a:r>
              <a:rPr lang="ru-RU" sz="2000" b="1" i="1" dirty="0"/>
              <a:t>Метод создания экспериментальных моделей </a:t>
            </a:r>
            <a:r>
              <a:rPr lang="ru-RU" sz="2000" i="1" dirty="0"/>
              <a:t>традиционный для </a:t>
            </a:r>
            <a:r>
              <a:rPr lang="ru-RU" sz="2000" i="1" dirty="0" smtClean="0"/>
              <a:t>классической </a:t>
            </a:r>
            <a:r>
              <a:rPr lang="ru-RU" sz="2000" i="1" dirty="0"/>
              <a:t>и современной </a:t>
            </a:r>
            <a:r>
              <a:rPr lang="ru-RU" sz="2000" i="1" dirty="0" smtClean="0"/>
              <a:t>физиологии</a:t>
            </a:r>
            <a:r>
              <a:rPr lang="en-US" sz="2000" i="1" dirty="0" smtClean="0"/>
              <a:t>. </a:t>
            </a:r>
            <a:r>
              <a:rPr lang="ru-RU" sz="2000" i="1" dirty="0" smtClean="0"/>
              <a:t>К </a:t>
            </a:r>
            <a:r>
              <a:rPr lang="ru-RU" sz="2000" i="1" dirty="0"/>
              <a:t>числу таких моделей относятся, </a:t>
            </a:r>
            <a:r>
              <a:rPr lang="uk-UA" sz="2000" i="1" dirty="0" smtClean="0"/>
              <a:t>н</a:t>
            </a:r>
            <a:r>
              <a:rPr lang="ru-RU" sz="2000" i="1" dirty="0" err="1" smtClean="0"/>
              <a:t>апример</a:t>
            </a:r>
            <a:r>
              <a:rPr lang="ru-RU" sz="2000" i="1" dirty="0"/>
              <a:t>, сердечно-легочный препарат, изолированная скелетная мышца, нервное волокно, воспроизведением инфаркта миокарда </a:t>
            </a:r>
            <a:r>
              <a:rPr lang="ru-RU" sz="2000" i="1" dirty="0" smtClean="0"/>
              <a:t>путем перевязки </a:t>
            </a:r>
            <a:r>
              <a:rPr lang="ru-RU" sz="2000" i="1" dirty="0"/>
              <a:t>венечной артерии.</a:t>
            </a:r>
            <a:br>
              <a:rPr lang="ru-RU" sz="2000" i="1" dirty="0"/>
            </a:br>
            <a:endParaRPr lang="ru-RU" sz="2000" i="1" dirty="0"/>
          </a:p>
        </p:txBody>
      </p:sp>
      <p:pic>
        <p:nvPicPr>
          <p:cNvPr id="2050" name="Picture 2" descr="C:\Documents and Settings\Admin\Рабочий стол\161a.jpg"/>
          <p:cNvPicPr>
            <a:picLocks noChangeAspect="1" noChangeArrowheads="1"/>
          </p:cNvPicPr>
          <p:nvPr/>
        </p:nvPicPr>
        <p:blipFill>
          <a:blip r:embed="rId2" cstate="email"/>
          <a:srcRect/>
          <a:stretch>
            <a:fillRect/>
          </a:stretch>
        </p:blipFill>
        <p:spPr bwMode="auto">
          <a:xfrm>
            <a:off x="2928926" y="2571744"/>
            <a:ext cx="3181350" cy="35337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30425"/>
            <a:ext cx="7743852" cy="2655897"/>
          </a:xfrm>
        </p:spPr>
        <p:txBody>
          <a:bodyPr>
            <a:noAutofit/>
          </a:bodyPr>
          <a:lstStyle/>
          <a:p>
            <a:r>
              <a:rPr lang="ru-RU" sz="2000" i="1" dirty="0" smtClean="0"/>
              <a:t>Стремление </a:t>
            </a:r>
            <a:r>
              <a:rPr lang="ru-RU" sz="2000" i="1" dirty="0"/>
              <a:t>к обобщениям приводит к тому, что на основании данных физиологического эксперимента, представлений </a:t>
            </a:r>
            <a:r>
              <a:rPr lang="ru-RU" sz="2000" i="1" dirty="0" smtClean="0"/>
              <a:t>других </a:t>
            </a:r>
            <a:r>
              <a:rPr lang="ru-RU" sz="2000" i="1" dirty="0"/>
              <a:t>естественных наук и концепций формулируются теоретические </a:t>
            </a:r>
            <a:r>
              <a:rPr lang="ru-RU" sz="2000" i="1" dirty="0" smtClean="0"/>
              <a:t>представления </a:t>
            </a:r>
            <a:r>
              <a:rPr lang="ru-RU" sz="2000" i="1" dirty="0"/>
              <a:t>о системной организации физиологических функций. Эти </a:t>
            </a:r>
            <a:r>
              <a:rPr lang="ru-RU" sz="2000" i="1" dirty="0" smtClean="0"/>
              <a:t>представления </a:t>
            </a:r>
            <a:r>
              <a:rPr lang="ru-RU" sz="2000" i="1" dirty="0"/>
              <a:t>по существу также являются моделями. До настоящего времени большинство из них представляется в обычном языке с привлечением графиков, схем и отдельных математических формул. Стремление </a:t>
            </a:r>
            <a:r>
              <a:rPr lang="ru-RU" sz="2000" i="1" dirty="0" smtClean="0"/>
              <a:t>максимально </a:t>
            </a:r>
            <a:r>
              <a:rPr lang="ru-RU" sz="2000" i="1" dirty="0"/>
              <a:t>упростить изучаемое явление, сделать его доступным для длитель­ного детального изучения, зачастую невозможного в реальной биосистеме, привело к созданию моделей биологических процессов из материала неживой природы. К их числу относятся </a:t>
            </a:r>
            <a:r>
              <a:rPr lang="ru-RU" sz="2000" b="1" i="1" dirty="0"/>
              <a:t>физические </a:t>
            </a:r>
            <a:r>
              <a:rPr lang="ru-RU" sz="2000" b="1" i="1" dirty="0" smtClean="0"/>
              <a:t>модели-аналоги</a:t>
            </a:r>
            <a:r>
              <a:rPr lang="ru-RU" sz="2000" i="1" dirty="0" smtClean="0"/>
              <a:t>, </a:t>
            </a:r>
            <a:r>
              <a:rPr lang="ru-RU" sz="2000" i="1" dirty="0"/>
              <a:t>например, искусственные мембраны, электронные модели </a:t>
            </a:r>
            <a:r>
              <a:rPr lang="ru-RU" sz="2000" i="1" dirty="0" smtClean="0"/>
              <a:t>нервной системы, системы кровообращения и др. Если используемые в модели явления по своей природе отличны от оригинала, а аналогия устанавливается в силу эквивалентности математических описаний, то </a:t>
            </a:r>
            <a:r>
              <a:rPr lang="ru-RU" sz="2000" b="1" i="1" dirty="0" smtClean="0"/>
              <a:t>моделирование</a:t>
            </a:r>
            <a:r>
              <a:rPr lang="ru-RU" sz="2000" i="1" dirty="0" smtClean="0"/>
              <a:t> называется </a:t>
            </a:r>
            <a:r>
              <a:rPr lang="ru-RU" sz="2000" b="1" i="1" dirty="0" smtClean="0"/>
              <a:t>квазианалоговым</a:t>
            </a:r>
            <a:r>
              <a:rPr lang="ru-RU" sz="2000" i="1" dirty="0" smtClean="0"/>
              <a:t>.</a:t>
            </a:r>
            <a:br>
              <a:rPr lang="ru-RU" sz="2000" i="1" dirty="0" smtClean="0"/>
            </a:br>
            <a:endParaRPr lang="ru-RU" sz="20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428605"/>
            <a:ext cx="7958166" cy="3171846"/>
          </a:xfrm>
        </p:spPr>
        <p:txBody>
          <a:bodyPr>
            <a:noAutofit/>
          </a:bodyPr>
          <a:lstStyle/>
          <a:p>
            <a:r>
              <a:rPr lang="ru-RU" sz="2000" i="1" dirty="0"/>
              <a:t>Наибольшее значение в физиологической кибернетике приобрел </a:t>
            </a:r>
            <a:r>
              <a:rPr lang="ru-RU" sz="2000" b="1" i="1" dirty="0" smtClean="0"/>
              <a:t>метод </a:t>
            </a:r>
            <a:r>
              <a:rPr lang="ru-RU" sz="2000" b="1" i="1" dirty="0"/>
              <a:t>математического моделирования</a:t>
            </a:r>
            <a:r>
              <a:rPr lang="ru-RU" sz="2000" i="1" dirty="0"/>
              <a:t>. </a:t>
            </a:r>
            <a:r>
              <a:rPr lang="ru-RU" sz="2000" i="1" dirty="0" smtClean="0"/>
              <a:t>Этот </a:t>
            </a:r>
            <a:r>
              <a:rPr lang="ru-RU" sz="2000" i="1" dirty="0"/>
              <a:t>метод предусматривает замену исследований реального объекта исследованием его математической </a:t>
            </a:r>
            <a:r>
              <a:rPr lang="ru-RU" sz="2000" i="1" dirty="0" smtClean="0"/>
              <a:t>модели</a:t>
            </a:r>
            <a:r>
              <a:rPr lang="ru-RU" sz="2000" i="1" dirty="0"/>
              <a:t>. Последняя представляет собой уравнение или систему уравнений, описывающую взаимосвязь между основными (для данных исследований) переменными, характеризующими реальный </a:t>
            </a:r>
            <a:r>
              <a:rPr lang="ru-RU" sz="2000" i="1" dirty="0" smtClean="0"/>
              <a:t>физиологический </a:t>
            </a:r>
            <a:r>
              <a:rPr lang="ru-RU" sz="2000" i="1" dirty="0"/>
              <a:t>процесс или систему.</a:t>
            </a:r>
          </a:p>
        </p:txBody>
      </p:sp>
      <p:pic>
        <p:nvPicPr>
          <p:cNvPr id="3074" name="Picture 2" descr="C:\Documents and Settings\Admin\Рабочий стол\rsm2.gif"/>
          <p:cNvPicPr>
            <a:picLocks noChangeAspect="1" noChangeArrowheads="1"/>
          </p:cNvPicPr>
          <p:nvPr/>
        </p:nvPicPr>
        <p:blipFill>
          <a:blip r:embed="rId2" cstate="email"/>
          <a:srcRect/>
          <a:stretch>
            <a:fillRect/>
          </a:stretch>
        </p:blipFill>
        <p:spPr bwMode="auto">
          <a:xfrm>
            <a:off x="2143108" y="3264664"/>
            <a:ext cx="4929222" cy="345045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30425"/>
            <a:ext cx="7743852" cy="2084393"/>
          </a:xfrm>
        </p:spPr>
        <p:txBody>
          <a:bodyPr>
            <a:normAutofit fontScale="90000"/>
          </a:bodyPr>
          <a:lstStyle/>
          <a:p>
            <a:r>
              <a:rPr lang="ru-RU" sz="2400" b="1" i="1" dirty="0" smtClean="0"/>
              <a:t>Математические модели </a:t>
            </a:r>
            <a:r>
              <a:rPr lang="ru-RU" sz="2400" i="1" dirty="0" smtClean="0"/>
              <a:t>могут быть </a:t>
            </a:r>
            <a:r>
              <a:rPr lang="ru-RU" sz="2400" b="1" i="1" dirty="0" smtClean="0"/>
              <a:t>детерминированными</a:t>
            </a:r>
            <a:r>
              <a:rPr lang="ru-RU" sz="2400" i="1" dirty="0" smtClean="0"/>
              <a:t> пли </a:t>
            </a:r>
            <a:r>
              <a:rPr lang="ru-RU" sz="2400" b="1" i="1" dirty="0" smtClean="0"/>
              <a:t>вероятностными</a:t>
            </a:r>
            <a:r>
              <a:rPr lang="ru-RU" sz="2400" i="1" dirty="0" smtClean="0"/>
              <a:t>. В первом случае все характеризующие систему переменные и параметры - предполагаются постоянными или детерминированными функциями переменных состояния или времени. В статистической модели системы характеризующие ее переменные и параметры являются случайными функциями или случайными величинами.</a:t>
            </a:r>
            <a:r>
              <a:rPr lang="ru-RU" sz="2400" dirty="0" smtClean="0"/>
              <a:t/>
            </a:r>
            <a:br>
              <a:rPr lang="ru-RU" sz="2400" dirty="0" smtClean="0"/>
            </a:b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642918"/>
            <a:ext cx="8072494" cy="5632311"/>
          </a:xfrm>
          <a:prstGeom prst="rect">
            <a:avLst/>
          </a:prstGeom>
        </p:spPr>
        <p:txBody>
          <a:bodyPr wrap="square">
            <a:spAutoFit/>
          </a:bodyPr>
          <a:lstStyle/>
          <a:p>
            <a:pPr algn="ctr"/>
            <a:r>
              <a:rPr lang="ru-RU" sz="2000" b="1" i="1" dirty="0" smtClean="0"/>
              <a:t>Этапы </a:t>
            </a:r>
            <a:r>
              <a:rPr lang="ru-RU" sz="2000" b="1" i="1" dirty="0"/>
              <a:t>разработки моделей </a:t>
            </a:r>
            <a:r>
              <a:rPr lang="ru-RU" sz="2000" b="1" i="1" dirty="0" smtClean="0"/>
              <a:t>эвристического типа за Н. М. Амосовым : </a:t>
            </a:r>
          </a:p>
          <a:p>
            <a:pPr marL="457200" indent="-457200">
              <a:buAutoNum type="arabicParenR"/>
            </a:pPr>
            <a:r>
              <a:rPr lang="ru-RU" sz="2000" i="1" dirty="0" smtClean="0"/>
              <a:t>определение </a:t>
            </a:r>
            <a:r>
              <a:rPr lang="ru-RU" sz="2000" i="1" dirty="0"/>
              <a:t>цели работы или назначения модели, </a:t>
            </a:r>
            <a:endParaRPr lang="ru-RU" sz="2000" i="1" dirty="0" smtClean="0"/>
          </a:p>
          <a:p>
            <a:pPr marL="457200" indent="-457200">
              <a:buAutoNum type="arabicParenR"/>
            </a:pPr>
            <a:r>
              <a:rPr lang="ru-RU" sz="2000" i="1" dirty="0" smtClean="0"/>
              <a:t> выбор </a:t>
            </a:r>
            <a:r>
              <a:rPr lang="ru-RU" sz="2000" i="1" dirty="0"/>
              <a:t>структурного уровня модели, </a:t>
            </a:r>
            <a:endParaRPr lang="ru-RU" sz="2000" i="1" dirty="0" smtClean="0"/>
          </a:p>
          <a:p>
            <a:pPr marL="457200" indent="-457200">
              <a:buAutoNum type="arabicParenR"/>
            </a:pPr>
            <a:r>
              <a:rPr lang="ru-RU" sz="2000" i="1" dirty="0" smtClean="0"/>
              <a:t> </a:t>
            </a:r>
            <a:r>
              <a:rPr lang="ru-RU" sz="2000" i="1" dirty="0"/>
              <a:t>формулирование качественной гипотезы </a:t>
            </a:r>
            <a:r>
              <a:rPr lang="ru-RU" sz="2000" i="1" dirty="0" smtClean="0"/>
              <a:t>о </a:t>
            </a:r>
            <a:r>
              <a:rPr lang="ru-RU" sz="2000" i="1" dirty="0"/>
              <a:t>структуре и функциях объекта в пределах, ограниченных целями , </a:t>
            </a:r>
            <a:r>
              <a:rPr lang="ru-RU" sz="2000" i="1" dirty="0" smtClean="0"/>
              <a:t>и возможностями</a:t>
            </a:r>
            <a:r>
              <a:rPr lang="ru-RU" sz="2000" i="1" dirty="0"/>
              <a:t>, </a:t>
            </a:r>
            <a:endParaRPr lang="ru-RU" sz="2000" i="1" dirty="0" smtClean="0"/>
          </a:p>
          <a:p>
            <a:pPr marL="457200" indent="-457200">
              <a:buAutoNum type="arabicParenR"/>
            </a:pPr>
            <a:r>
              <a:rPr lang="ru-RU" sz="2000" i="1" dirty="0" smtClean="0"/>
              <a:t> </a:t>
            </a:r>
            <a:r>
              <a:rPr lang="ru-RU" sz="2000" i="1" dirty="0"/>
              <a:t>построение блок-схемы объекта</a:t>
            </a:r>
            <a:r>
              <a:rPr lang="ru-RU" sz="2000" i="1" dirty="0" smtClean="0"/>
              <a:t>,</a:t>
            </a:r>
          </a:p>
          <a:p>
            <a:pPr marL="457200" indent="-457200">
              <a:buAutoNum type="arabicParenR"/>
            </a:pPr>
            <a:r>
              <a:rPr lang="ru-RU" sz="2000" i="1" dirty="0" smtClean="0"/>
              <a:t> выбор </a:t>
            </a:r>
            <a:r>
              <a:rPr lang="ru-RU" sz="2000" i="1" dirty="0"/>
              <a:t>значимых переменных, а также входов и выходов, в результате которого </a:t>
            </a:r>
            <a:r>
              <a:rPr lang="ru-RU" sz="2000" i="1" dirty="0" smtClean="0"/>
              <a:t>построенная </a:t>
            </a:r>
            <a:r>
              <a:rPr lang="ru-RU" sz="2000" i="1" dirty="0"/>
              <a:t>структурная схема объекта становится основой модели, </a:t>
            </a:r>
            <a:endParaRPr lang="ru-RU" sz="2000" i="1" dirty="0" smtClean="0"/>
          </a:p>
          <a:p>
            <a:pPr marL="457200" indent="-457200">
              <a:buAutoNum type="arabicParenR"/>
            </a:pPr>
            <a:r>
              <a:rPr lang="ru-RU" sz="2000" i="1" dirty="0" smtClean="0"/>
              <a:t> </a:t>
            </a:r>
            <a:r>
              <a:rPr lang="ru-RU" sz="2000" i="1" dirty="0"/>
              <a:t>определение статических и динамических характеристик элементов, </a:t>
            </a:r>
            <a:endParaRPr lang="ru-RU" sz="2000" i="1" dirty="0" smtClean="0"/>
          </a:p>
          <a:p>
            <a:pPr marL="457200" indent="-457200">
              <a:buAutoNum type="arabicParenR"/>
            </a:pPr>
            <a:r>
              <a:rPr lang="ru-RU" sz="2000" i="1" dirty="0" smtClean="0"/>
              <a:t>отладка </a:t>
            </a:r>
            <a:r>
              <a:rPr lang="ru-RU" sz="2000" i="1" dirty="0"/>
              <a:t>модели, коррекция характеристик, </a:t>
            </a:r>
            <a:endParaRPr lang="ru-RU" sz="2000" i="1" dirty="0" smtClean="0"/>
          </a:p>
          <a:p>
            <a:pPr marL="457200" indent="-457200">
              <a:buAutoNum type="arabicParenR"/>
            </a:pPr>
            <a:r>
              <a:rPr lang="ru-RU" sz="2000" i="1" dirty="0" smtClean="0"/>
              <a:t> </a:t>
            </a:r>
            <a:r>
              <a:rPr lang="ru-RU" sz="2000" i="1" dirty="0"/>
              <a:t>исследование модели, </a:t>
            </a:r>
            <a:endParaRPr lang="ru-RU" sz="2000" i="1" dirty="0" smtClean="0"/>
          </a:p>
          <a:p>
            <a:pPr marL="457200" indent="-457200">
              <a:buAutoNum type="arabicParenR"/>
            </a:pPr>
            <a:r>
              <a:rPr lang="ru-RU" sz="2000" i="1" dirty="0" smtClean="0"/>
              <a:t> </a:t>
            </a:r>
            <a:r>
              <a:rPr lang="ru-RU" sz="2000" i="1" dirty="0"/>
              <a:t>верификация </a:t>
            </a:r>
            <a:r>
              <a:rPr lang="ru-RU" sz="2000" i="1" dirty="0" smtClean="0"/>
              <a:t>модели </a:t>
            </a:r>
            <a:r>
              <a:rPr lang="ru-RU" sz="2000" i="1" dirty="0"/>
              <a:t>— сравнение характеристик модели и объекта с целью определения достоверности и границ применимости </a:t>
            </a:r>
            <a:r>
              <a:rPr lang="ru-RU" sz="2000" i="1" dirty="0" smtClean="0"/>
              <a:t>модели.</a:t>
            </a:r>
            <a:endParaRPr lang="ru-RU" sz="2000"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30425"/>
            <a:ext cx="7743852" cy="2370145"/>
          </a:xfrm>
        </p:spPr>
        <p:txBody>
          <a:bodyPr>
            <a:noAutofit/>
          </a:bodyPr>
          <a:lstStyle/>
          <a:p>
            <a:r>
              <a:rPr lang="ru-RU" sz="2400" b="1" i="1" dirty="0"/>
              <a:t>Линейные детерминированные математические модели </a:t>
            </a:r>
            <a:r>
              <a:rPr lang="ru-RU" sz="2400" i="1" dirty="0"/>
              <a:t>чаще всего представляют собой систему дифференциальных уравнений </a:t>
            </a:r>
            <a:r>
              <a:rPr lang="ru-RU" sz="2400" i="1" dirty="0" smtClean="0"/>
              <a:t>вида:</a:t>
            </a:r>
            <a:r>
              <a:rPr lang="ru-RU" sz="2400" i="1" dirty="0"/>
              <a:t/>
            </a:r>
            <a:br>
              <a:rPr lang="ru-RU" sz="2400" i="1" dirty="0"/>
            </a:br>
            <a:r>
              <a:rPr lang="en-US" sz="2400" i="1" dirty="0" smtClean="0"/>
              <a:t>X^</a:t>
            </a:r>
            <a:r>
              <a:rPr lang="ru-RU" sz="2400" i="1" dirty="0" smtClean="0"/>
              <a:t> = </a:t>
            </a:r>
            <a:r>
              <a:rPr lang="ru-RU" sz="2400" i="1" dirty="0"/>
              <a:t>АХ + </a:t>
            </a:r>
            <a:r>
              <a:rPr lang="ru-RU" sz="2400" i="1" dirty="0" smtClean="0"/>
              <a:t>В</a:t>
            </a:r>
            <a:r>
              <a:rPr lang="en-US" sz="2400" i="1" dirty="0" smtClean="0"/>
              <a:t>U</a:t>
            </a:r>
            <a:r>
              <a:rPr lang="ru-RU" sz="2400" i="1" dirty="0" smtClean="0"/>
              <a:t>, </a:t>
            </a:r>
            <a:r>
              <a:rPr lang="ru-RU" sz="2400" i="1" dirty="0"/>
              <a:t>У = </a:t>
            </a:r>
            <a:r>
              <a:rPr lang="ru-RU" sz="2400" i="1" dirty="0" smtClean="0"/>
              <a:t>СХ </a:t>
            </a:r>
            <a:r>
              <a:rPr lang="ru-RU" sz="2400" i="1" dirty="0"/>
              <a:t>+ </a:t>
            </a:r>
            <a:r>
              <a:rPr lang="en-US" sz="2400" i="1" dirty="0" smtClean="0"/>
              <a:t>DU</a:t>
            </a:r>
            <a:r>
              <a:rPr lang="ru-RU" sz="2400" i="1" dirty="0" smtClean="0"/>
              <a:t>,</a:t>
            </a:r>
            <a:r>
              <a:rPr lang="ru-RU" sz="2400" i="1" dirty="0"/>
              <a:t/>
            </a:r>
            <a:br>
              <a:rPr lang="ru-RU" sz="2400" i="1" dirty="0"/>
            </a:br>
            <a:r>
              <a:rPr lang="ru-RU" sz="2400" i="1" dirty="0" smtClean="0"/>
              <a:t>где</a:t>
            </a:r>
            <a:r>
              <a:rPr lang="en-US" sz="2400" i="1" dirty="0" smtClean="0"/>
              <a:t> </a:t>
            </a:r>
            <a:r>
              <a:rPr lang="ru-RU" sz="2400" i="1" dirty="0" smtClean="0"/>
              <a:t> </a:t>
            </a:r>
            <a:r>
              <a:rPr lang="ru-RU" sz="2400" i="1" dirty="0"/>
              <a:t>X — вектор состояния; </a:t>
            </a:r>
            <a:r>
              <a:rPr lang="en-US" sz="2400" i="1" dirty="0" smtClean="0"/>
              <a:t>U</a:t>
            </a:r>
            <a:r>
              <a:rPr lang="ru-RU" sz="2400" i="1" dirty="0" smtClean="0"/>
              <a:t> </a:t>
            </a:r>
            <a:r>
              <a:rPr lang="ru-RU" sz="2400" i="1" dirty="0"/>
              <a:t>— вектор управляющих воздействий; У — вектор выходных величин; А, В, С, </a:t>
            </a:r>
            <a:r>
              <a:rPr lang="en-US" sz="2400" i="1" dirty="0" smtClean="0"/>
              <a:t>D</a:t>
            </a:r>
            <a:r>
              <a:rPr lang="ru-RU" sz="2400" i="1" dirty="0" smtClean="0"/>
              <a:t> </a:t>
            </a:r>
            <a:r>
              <a:rPr lang="ru-RU" sz="2400" i="1" dirty="0"/>
              <a:t>— матрицы параметров.</a:t>
            </a:r>
            <a:r>
              <a:rPr lang="ru-RU" sz="2400" dirty="0"/>
              <a:t/>
            </a:r>
            <a:br>
              <a:rPr lang="ru-RU" sz="2400" dirty="0"/>
            </a:b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7224" y="571480"/>
            <a:ext cx="7286676" cy="6309420"/>
          </a:xfrm>
          <a:prstGeom prst="rect">
            <a:avLst/>
          </a:prstGeom>
        </p:spPr>
        <p:txBody>
          <a:bodyPr wrap="square">
            <a:spAutoFit/>
          </a:bodyPr>
          <a:lstStyle/>
          <a:p>
            <a:pPr algn="ctr"/>
            <a:r>
              <a:rPr lang="ru-RU" sz="2400" b="1" i="1" dirty="0"/>
              <a:t>Вероятностные модели физиологических процессов</a:t>
            </a:r>
            <a:r>
              <a:rPr lang="ru-RU" sz="2400" i="1" dirty="0"/>
              <a:t> являются в </a:t>
            </a:r>
            <a:r>
              <a:rPr lang="ru-RU" sz="2400" i="1" dirty="0" smtClean="0"/>
              <a:t>основном </a:t>
            </a:r>
            <a:r>
              <a:rPr lang="ru-RU" sz="2400" i="1" dirty="0"/>
              <a:t>результатом экспериментального определения статических или динамических характеристик объектов на основе методов </a:t>
            </a:r>
            <a:r>
              <a:rPr lang="ru-RU" sz="2400" i="1" dirty="0" smtClean="0"/>
              <a:t>математической </a:t>
            </a:r>
            <a:r>
              <a:rPr lang="ru-RU" sz="2400" i="1" dirty="0"/>
              <a:t>статистики и теории случайных процессов</a:t>
            </a:r>
            <a:r>
              <a:rPr lang="ru-RU" sz="2400" i="1" dirty="0" smtClean="0"/>
              <a:t>.</a:t>
            </a:r>
            <a:endParaRPr lang="en-US" sz="2400" i="1" dirty="0" smtClean="0"/>
          </a:p>
          <a:p>
            <a:pPr algn="ctr"/>
            <a:endParaRPr lang="en-US" sz="2400" i="1" dirty="0"/>
          </a:p>
          <a:p>
            <a:pPr algn="ctr"/>
            <a:r>
              <a:rPr lang="ru-RU" sz="2400" b="1" i="1" dirty="0"/>
              <a:t>Для статики </a:t>
            </a:r>
            <a:r>
              <a:rPr lang="ru-RU" sz="2400" i="1" dirty="0"/>
              <a:t>вероятностная модель системы может быть </a:t>
            </a:r>
            <a:r>
              <a:rPr lang="ru-RU" sz="2400" i="1" dirty="0" smtClean="0"/>
              <a:t>представлена </a:t>
            </a:r>
            <a:r>
              <a:rPr lang="ru-RU" sz="2400" i="1" dirty="0"/>
              <a:t>в виде </a:t>
            </a:r>
            <a:r>
              <a:rPr lang="ru-RU" sz="2400" b="1" i="1" dirty="0"/>
              <a:t>уравнения регрессии</a:t>
            </a:r>
            <a:r>
              <a:rPr lang="ru-RU" sz="2400" i="1" dirty="0"/>
              <a:t>. Например, в простейшем случае линейной зависимости двух случайных величин </a:t>
            </a:r>
            <a:r>
              <a:rPr lang="ru-RU" sz="2400" i="1" dirty="0" err="1"/>
              <a:t>х</a:t>
            </a:r>
            <a:r>
              <a:rPr lang="ru-RU" sz="2400" i="1" dirty="0"/>
              <a:t> и у уравнение регрессии имеет </a:t>
            </a:r>
            <a:r>
              <a:rPr lang="ru-RU" sz="2400" i="1" dirty="0" smtClean="0"/>
              <a:t>вид</a:t>
            </a:r>
            <a:r>
              <a:rPr lang="uk-UA" sz="2400" i="1" dirty="0" smtClean="0"/>
              <a:t>:</a:t>
            </a:r>
            <a:endParaRPr lang="en-US" sz="2400" i="1" dirty="0" smtClean="0"/>
          </a:p>
          <a:p>
            <a:pPr algn="ctr"/>
            <a:r>
              <a:rPr lang="en-US" sz="2400" i="1" dirty="0" smtClean="0"/>
              <a:t>y- </a:t>
            </a:r>
            <a:r>
              <a:rPr lang="ru-RU" sz="2400" i="1" dirty="0" smtClean="0"/>
              <a:t>т</a:t>
            </a:r>
            <a:r>
              <a:rPr lang="en-US" sz="2400" i="1" dirty="0" smtClean="0"/>
              <a:t>*</a:t>
            </a:r>
            <a:r>
              <a:rPr lang="ru-RU" sz="2400" i="1" baseline="-25000" dirty="0" smtClean="0"/>
              <a:t>у </a:t>
            </a:r>
            <a:r>
              <a:rPr lang="en-US" sz="2400" i="1" baseline="-25000" dirty="0"/>
              <a:t> </a:t>
            </a:r>
            <a:r>
              <a:rPr lang="en-US" sz="2400" i="1" dirty="0"/>
              <a:t>=</a:t>
            </a:r>
            <a:r>
              <a:rPr lang="ru-RU" sz="2400" i="1" dirty="0" smtClean="0"/>
              <a:t>К*</a:t>
            </a:r>
            <a:r>
              <a:rPr lang="ru-RU" sz="2400" i="1" baseline="-25000" dirty="0" err="1" smtClean="0"/>
              <a:t>ху</a:t>
            </a:r>
            <a:r>
              <a:rPr lang="en-US" sz="2400" i="1" dirty="0" smtClean="0"/>
              <a:t>/ D*</a:t>
            </a:r>
            <a:r>
              <a:rPr lang="ru-RU" sz="2400" i="1" baseline="-25000" dirty="0" err="1" smtClean="0"/>
              <a:t>х</a:t>
            </a:r>
            <a:r>
              <a:rPr lang="en-US" sz="2400" i="1" dirty="0" smtClean="0"/>
              <a:t>(x-</a:t>
            </a:r>
            <a:r>
              <a:rPr lang="ru-RU" sz="2400" i="1" dirty="0" smtClean="0"/>
              <a:t> т</a:t>
            </a:r>
            <a:r>
              <a:rPr lang="en-US" sz="2400" i="1" dirty="0" smtClean="0"/>
              <a:t>*</a:t>
            </a:r>
            <a:r>
              <a:rPr lang="ru-RU" sz="2400" i="1" baseline="-25000" dirty="0" err="1" smtClean="0"/>
              <a:t>х</a:t>
            </a:r>
            <a:r>
              <a:rPr lang="en-US" sz="2400" i="1" dirty="0" smtClean="0"/>
              <a:t>)</a:t>
            </a:r>
            <a:endParaRPr lang="ru-RU" sz="2400" i="1" dirty="0"/>
          </a:p>
          <a:p>
            <a:pPr algn="ctr"/>
            <a:r>
              <a:rPr lang="ru-RU" sz="2400" i="1" dirty="0" smtClean="0"/>
              <a:t>Здесь т</a:t>
            </a:r>
            <a:r>
              <a:rPr lang="en-US" sz="2400" i="1" dirty="0" smtClean="0"/>
              <a:t>*</a:t>
            </a:r>
            <a:r>
              <a:rPr lang="ru-RU" sz="2400" i="1" baseline="-25000" dirty="0" err="1" smtClean="0"/>
              <a:t>х</a:t>
            </a:r>
            <a:r>
              <a:rPr lang="ru-RU" sz="2400" i="1" dirty="0"/>
              <a:t>, </a:t>
            </a:r>
            <a:r>
              <a:rPr lang="ru-RU" sz="2400" i="1" dirty="0" smtClean="0"/>
              <a:t>т</a:t>
            </a:r>
            <a:r>
              <a:rPr lang="en-US" sz="2400" i="1" dirty="0" smtClean="0"/>
              <a:t>*</a:t>
            </a:r>
            <a:r>
              <a:rPr lang="ru-RU" sz="2400" i="1" baseline="-25000" dirty="0" smtClean="0"/>
              <a:t>у</a:t>
            </a:r>
            <a:r>
              <a:rPr lang="ru-RU" sz="2400" i="1" dirty="0" smtClean="0"/>
              <a:t> </a:t>
            </a:r>
            <a:r>
              <a:rPr lang="ru-RU" sz="2400" i="1" dirty="0"/>
              <a:t>— оценки математического ожидания </a:t>
            </a:r>
            <a:r>
              <a:rPr lang="ru-RU" sz="2400" i="1" dirty="0" err="1" smtClean="0"/>
              <a:t>х</a:t>
            </a:r>
            <a:r>
              <a:rPr lang="ru-RU" sz="2400" i="1" dirty="0" smtClean="0"/>
              <a:t> и у</a:t>
            </a:r>
            <a:r>
              <a:rPr lang="ru-RU" sz="2400" i="1" dirty="0"/>
              <a:t>; </a:t>
            </a:r>
            <a:r>
              <a:rPr lang="ru-RU" sz="2400" i="1" dirty="0" smtClean="0"/>
              <a:t>К*</a:t>
            </a:r>
            <a:r>
              <a:rPr lang="ru-RU" sz="2400" i="1" baseline="-25000" dirty="0" err="1" smtClean="0"/>
              <a:t>ху</a:t>
            </a:r>
            <a:r>
              <a:rPr lang="ru-RU" sz="2400" i="1" dirty="0"/>
              <a:t>, </a:t>
            </a:r>
            <a:r>
              <a:rPr lang="en-US" sz="2400" i="1" dirty="0" smtClean="0"/>
              <a:t>D*</a:t>
            </a:r>
            <a:r>
              <a:rPr lang="ru-RU" sz="2400" i="1" baseline="-25000" dirty="0" err="1" smtClean="0"/>
              <a:t>х</a:t>
            </a:r>
            <a:r>
              <a:rPr lang="ru-RU" sz="2400" i="1" dirty="0" smtClean="0"/>
              <a:t> </a:t>
            </a:r>
            <a:r>
              <a:rPr lang="ru-RU" sz="2400" i="1" dirty="0"/>
              <a:t>— оценки корреляционного момен</a:t>
            </a:r>
            <a:r>
              <a:rPr lang="ru-RU" sz="2000" i="1" dirty="0"/>
              <a:t>та величин </a:t>
            </a:r>
            <a:r>
              <a:rPr lang="ru-RU" sz="2000" i="1" dirty="0" err="1"/>
              <a:t>х</a:t>
            </a:r>
            <a:r>
              <a:rPr lang="ru-RU" sz="2000" i="1" dirty="0"/>
              <a:t>, у и дисперсии х.</a:t>
            </a:r>
          </a:p>
          <a:p>
            <a:pPr algn="ctr"/>
            <a:endParaRPr lang="ru-RU" sz="2000" i="1"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1880</Words>
  <Application>Microsoft Office PowerPoint</Application>
  <PresentationFormat>Экран (4:3)</PresentationFormat>
  <Paragraphs>78</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ФИЗИОЛОГИЧЕСКАЯ КИБЕРНЕТИКА МЕТОД МОДЕЛИРОВАНИЯ</vt:lpstr>
      <vt:lpstr>Слайд 2</vt:lpstr>
      <vt:lpstr>Метод создания экспериментальных моделей традиционный для классической и современной физиологии. К числу таких моделей относятся, например, сердечно-легочный препарат, изолированная скелетная мышца, нервное волокно, воспроизведением инфаркта миокарда путем перевязки венечной артерии. </vt:lpstr>
      <vt:lpstr>Стремление к обобщениям приводит к тому, что на основании данных физиологического эксперимента, представлений других естественных наук и концепций формулируются теоретические представления о системной организации физиологических функций. Эти представления по существу также являются моделями. До настоящего времени большинство из них представляется в обычном языке с привлечением графиков, схем и отдельных математических формул. Стремление максимально упростить изучаемое явление, сделать его доступным для длитель­ного детального изучения, зачастую невозможного в реальной биосистеме, привело к созданию моделей биологических процессов из материала неживой природы. К их числу относятся физические модели-аналоги, например, искусственные мембраны, электронные модели нервной системы, системы кровообращения и др. Если используемые в модели явления по своей природе отличны от оригинала, а аналогия устанавливается в силу эквивалентности математических описаний, то моделирование называется квазианалоговым. </vt:lpstr>
      <vt:lpstr>Наибольшее значение в физиологической кибернетике приобрел метод математического моделирования. Этот метод предусматривает замену исследований реального объекта исследованием его математической модели. Последняя представляет собой уравнение или систему уравнений, описывающую взаимосвязь между основными (для данных исследований) переменными, характеризующими реальный физиологический процесс или систему.</vt:lpstr>
      <vt:lpstr>Математические модели могут быть детерминированными пли вероятностными. В первом случае все характеризующие систему переменные и параметры - предполагаются постоянными или детерминированными функциями переменных состояния или времени. В статистической модели системы характеризующие ее переменные и параметры являются случайными функциями или случайными величинами. </vt:lpstr>
      <vt:lpstr>Слайд 7</vt:lpstr>
      <vt:lpstr>Линейные детерминированные математические модели чаще всего представляют собой систему дифференциальных уравнений вида: X^ = АХ + ВU, У = СХ + DU, где  X — вектор состояния; U — вектор управляющих воздействий; У — вектор выходных величин; А, В, С, D — матрицы параметров. </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Company>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Ната</cp:lastModifiedBy>
  <cp:revision>52</cp:revision>
  <dcterms:created xsi:type="dcterms:W3CDTF">2011-02-19T10:26:09Z</dcterms:created>
  <dcterms:modified xsi:type="dcterms:W3CDTF">2011-04-05T13:44:18Z</dcterms:modified>
</cp:coreProperties>
</file>