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lang="ru-RU" sz="1800" kern="1200">
        <a:solidFill>
          <a:schemeClr val="tx1"/>
        </a:solidFill>
        <a:latin typeface="+mn-lt"/>
        <a:ea typeface="+mn-ea"/>
        <a:cs typeface="+mn-cs"/>
      </a:defRPr>
    </a:lvl1pPr>
    <a:lvl2pPr marL="457200" algn="l" defTabSz="914400" rtl="0" eaLnBrk="1" latinLnBrk="0" hangingPunct="1">
      <a:defRPr lang="ru-RU" sz="1800" kern="1200">
        <a:solidFill>
          <a:schemeClr val="tx1"/>
        </a:solidFill>
        <a:latin typeface="+mn-lt"/>
        <a:ea typeface="+mn-ea"/>
        <a:cs typeface="+mn-cs"/>
      </a:defRPr>
    </a:lvl2pPr>
    <a:lvl3pPr marL="914400" algn="l" defTabSz="914400" rtl="0" eaLnBrk="1" latinLnBrk="0" hangingPunct="1">
      <a:defRPr lang="ru-RU" sz="1800" kern="1200">
        <a:solidFill>
          <a:schemeClr val="tx1"/>
        </a:solidFill>
        <a:latin typeface="+mn-lt"/>
        <a:ea typeface="+mn-ea"/>
        <a:cs typeface="+mn-cs"/>
      </a:defRPr>
    </a:lvl3pPr>
    <a:lvl4pPr marL="1371600" algn="l" defTabSz="914400" rtl="0" eaLnBrk="1" latinLnBrk="0" hangingPunct="1">
      <a:defRPr lang="ru-RU" sz="1800" kern="1200">
        <a:solidFill>
          <a:schemeClr val="tx1"/>
        </a:solidFill>
        <a:latin typeface="+mn-lt"/>
        <a:ea typeface="+mn-ea"/>
        <a:cs typeface="+mn-cs"/>
      </a:defRPr>
    </a:lvl4pPr>
    <a:lvl5pPr marL="1828800" algn="l" defTabSz="914400" rtl="0" eaLnBrk="1" latinLnBrk="0" hangingPunct="1">
      <a:defRPr lang="ru-RU" sz="1800" kern="1200">
        <a:solidFill>
          <a:schemeClr val="tx1"/>
        </a:solidFill>
        <a:latin typeface="+mn-lt"/>
        <a:ea typeface="+mn-ea"/>
        <a:cs typeface="+mn-cs"/>
      </a:defRPr>
    </a:lvl5pPr>
    <a:lvl6pPr marL="2286000" algn="l" defTabSz="914400" rtl="0" eaLnBrk="1" latinLnBrk="0" hangingPunct="1">
      <a:defRPr lang="ru-RU" sz="1800" kern="1200">
        <a:solidFill>
          <a:schemeClr val="tx1"/>
        </a:solidFill>
        <a:latin typeface="+mn-lt"/>
        <a:ea typeface="+mn-ea"/>
        <a:cs typeface="+mn-cs"/>
      </a:defRPr>
    </a:lvl6pPr>
    <a:lvl7pPr marL="2743200" algn="l" defTabSz="914400" rtl="0" eaLnBrk="1" latinLnBrk="0" hangingPunct="1">
      <a:defRPr lang="ru-RU" sz="1800" kern="1200">
        <a:solidFill>
          <a:schemeClr val="tx1"/>
        </a:solidFill>
        <a:latin typeface="+mn-lt"/>
        <a:ea typeface="+mn-ea"/>
        <a:cs typeface="+mn-cs"/>
      </a:defRPr>
    </a:lvl7pPr>
    <a:lvl8pPr marL="3200400" algn="l" defTabSz="914400" rtl="0" eaLnBrk="1" latinLnBrk="0" hangingPunct="1">
      <a:defRPr lang="ru-RU" sz="1800" kern="1200">
        <a:solidFill>
          <a:schemeClr val="tx1"/>
        </a:solidFill>
        <a:latin typeface="+mn-lt"/>
        <a:ea typeface="+mn-ea"/>
        <a:cs typeface="+mn-cs"/>
      </a:defRPr>
    </a:lvl8pPr>
    <a:lvl9pPr marL="3657600" algn="l" defTabSz="914400" rtl="0" eaLnBrk="1" latinLnBrk="0" hangingPunct="1">
      <a:defRPr lang="ru-RU"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ru-RU"/>
              <a:t>Образец заголовка</a:t>
            </a:r>
          </a:p>
        </p:txBody>
      </p:sp>
      <p:sp>
        <p:nvSpPr>
          <p:cNvPr id="3" name="Subtitle 2"/>
          <p:cNvSpPr>
            <a:spLocks noGrp="1"/>
          </p:cNvSpPr>
          <p:nvPr>
            <p:ph type="subTitle" idx="1"/>
          </p:nvPr>
        </p:nvSpPr>
        <p:spPr>
          <a:xfrm>
            <a:off x="1371600" y="3886200"/>
            <a:ext cx="6400800" cy="1752600"/>
          </a:xfrm>
        </p:spPr>
        <p:txBody>
          <a:bodyPr/>
          <a:lstStyle>
            <a:lvl1pPr marL="0" indent="0" algn="ctr" latinLnBrk="0">
              <a:buNone/>
              <a:defRPr lang="ru-RU">
                <a:solidFill>
                  <a:schemeClr val="tx1">
                    <a:tint val="75000"/>
                  </a:schemeClr>
                </a:solidFill>
              </a:defRPr>
            </a:lvl1pPr>
            <a:lvl2pPr marL="457200" indent="0" algn="ctr" latinLnBrk="0">
              <a:buNone/>
              <a:defRPr lang="ru-RU">
                <a:solidFill>
                  <a:schemeClr val="tx1">
                    <a:tint val="75000"/>
                  </a:schemeClr>
                </a:solidFill>
              </a:defRPr>
            </a:lvl2pPr>
            <a:lvl3pPr marL="914400" indent="0" algn="ctr" latinLnBrk="0">
              <a:buNone/>
              <a:defRPr lang="ru-RU">
                <a:solidFill>
                  <a:schemeClr val="tx1">
                    <a:tint val="75000"/>
                  </a:schemeClr>
                </a:solidFill>
              </a:defRPr>
            </a:lvl3pPr>
            <a:lvl4pPr marL="1371600" indent="0" algn="ctr" latinLnBrk="0">
              <a:buNone/>
              <a:defRPr lang="ru-RU">
                <a:solidFill>
                  <a:schemeClr val="tx1">
                    <a:tint val="75000"/>
                  </a:schemeClr>
                </a:solidFill>
              </a:defRPr>
            </a:lvl4pPr>
            <a:lvl5pPr marL="1828800" indent="0" algn="ctr" latinLnBrk="0">
              <a:buNone/>
              <a:defRPr lang="ru-RU">
                <a:solidFill>
                  <a:schemeClr val="tx1">
                    <a:tint val="75000"/>
                  </a:schemeClr>
                </a:solidFill>
              </a:defRPr>
            </a:lvl5pPr>
            <a:lvl6pPr marL="2286000" indent="0" algn="ctr" latinLnBrk="0">
              <a:buNone/>
              <a:defRPr lang="ru-RU">
                <a:solidFill>
                  <a:schemeClr val="tx1">
                    <a:tint val="75000"/>
                  </a:schemeClr>
                </a:solidFill>
              </a:defRPr>
            </a:lvl6pPr>
            <a:lvl7pPr marL="2743200" indent="0" algn="ctr" latinLnBrk="0">
              <a:buNone/>
              <a:defRPr lang="ru-RU">
                <a:solidFill>
                  <a:schemeClr val="tx1">
                    <a:tint val="75000"/>
                  </a:schemeClr>
                </a:solidFill>
              </a:defRPr>
            </a:lvl7pPr>
            <a:lvl8pPr marL="3200400" indent="0" algn="ctr" latinLnBrk="0">
              <a:buNone/>
              <a:defRPr lang="ru-RU">
                <a:solidFill>
                  <a:schemeClr val="tx1">
                    <a:tint val="75000"/>
                  </a:schemeClr>
                </a:solidFill>
              </a:defRPr>
            </a:lvl8pPr>
            <a:lvl9pPr marL="3657600" indent="0" algn="ctr" latinLnBrk="0">
              <a:buNone/>
              <a:defRPr lang="ru-RU">
                <a:solidFill>
                  <a:schemeClr val="tx1">
                    <a:tint val="75000"/>
                  </a:schemeClr>
                </a:solidFill>
              </a:defRPr>
            </a:lvl9pPr>
          </a:lstStyle>
          <a:p>
            <a:r>
              <a:rPr lang="ru-RU"/>
              <a:t>Образец подзаголовка</a:t>
            </a:r>
          </a:p>
        </p:txBody>
      </p:sp>
      <p:sp>
        <p:nvSpPr>
          <p:cNvPr id="4" name="Date Placeholder 3"/>
          <p:cNvSpPr>
            <a:spLocks noGrp="1"/>
          </p:cNvSpPr>
          <p:nvPr>
            <p:ph type="dt" sz="half" idx="10"/>
          </p:nvPr>
        </p:nvSpPr>
        <p:spPr/>
        <p:txBody>
          <a:bodyPr/>
          <a:lstStyle/>
          <a:p>
            <a:fld id="{1D8BD707-D9CF-40AE-B4C6-C98DA3205C09}" type="datetimeFigureOut">
              <a:pPr/>
              <a:t>9/18/2006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p>
            <a:fld id="{1D8BD707-D9CF-40AE-B4C6-C98DA3205C09}" type="datetimeFigureOut">
              <a:pPr/>
              <a:t>9/18/2006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p>
            <a:fld id="{1D8BD707-D9CF-40AE-B4C6-C98DA3205C09}" type="datetimeFigureOut">
              <a:pPr/>
              <a:t>9/18/2006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p>
            <a:fld id="{1D8BD707-D9CF-40AE-B4C6-C98DA3205C09}" type="datetimeFigureOut">
              <a:pPr/>
              <a:t>9/18/2006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latinLnBrk="0">
              <a:defRPr lang="ru-RU" sz="4000" b="1" cap="all"/>
            </a:lvl1pPr>
          </a:lstStyle>
          <a:p>
            <a:r>
              <a:rPr lang="ru-RU"/>
              <a:t>Образец заголовка</a:t>
            </a:r>
          </a:p>
        </p:txBody>
      </p:sp>
      <p:sp>
        <p:nvSpPr>
          <p:cNvPr id="3" name="Text Placeholder 2"/>
          <p:cNvSpPr>
            <a:spLocks noGrp="1"/>
          </p:cNvSpPr>
          <p:nvPr>
            <p:ph type="body" idx="1"/>
          </p:nvPr>
        </p:nvSpPr>
        <p:spPr>
          <a:xfrm>
            <a:off x="722313" y="2906713"/>
            <a:ext cx="7772400" cy="1500187"/>
          </a:xfrm>
        </p:spPr>
        <p:txBody>
          <a:bodyPr anchor="b"/>
          <a:lstStyle>
            <a:lvl1pPr marL="0" indent="0" latinLnBrk="0">
              <a:buNone/>
              <a:defRPr lang="ru-RU" sz="2000">
                <a:solidFill>
                  <a:schemeClr val="tx1">
                    <a:tint val="75000"/>
                  </a:schemeClr>
                </a:solidFill>
              </a:defRPr>
            </a:lvl1pPr>
            <a:lvl2pPr marL="457200" indent="0" latinLnBrk="0">
              <a:buNone/>
              <a:defRPr lang="ru-RU" sz="1800">
                <a:solidFill>
                  <a:schemeClr val="tx1">
                    <a:tint val="75000"/>
                  </a:schemeClr>
                </a:solidFill>
              </a:defRPr>
            </a:lvl2pPr>
            <a:lvl3pPr marL="914400" indent="0" latinLnBrk="0">
              <a:buNone/>
              <a:defRPr lang="ru-RU" sz="1600">
                <a:solidFill>
                  <a:schemeClr val="tx1">
                    <a:tint val="75000"/>
                  </a:schemeClr>
                </a:solidFill>
              </a:defRPr>
            </a:lvl3pPr>
            <a:lvl4pPr marL="1371600" indent="0" latinLnBrk="0">
              <a:buNone/>
              <a:defRPr lang="ru-RU" sz="1400">
                <a:solidFill>
                  <a:schemeClr val="tx1">
                    <a:tint val="75000"/>
                  </a:schemeClr>
                </a:solidFill>
              </a:defRPr>
            </a:lvl4pPr>
            <a:lvl5pPr marL="1828800" indent="0" latinLnBrk="0">
              <a:buNone/>
              <a:defRPr lang="ru-RU" sz="1400">
                <a:solidFill>
                  <a:schemeClr val="tx1">
                    <a:tint val="75000"/>
                  </a:schemeClr>
                </a:solidFill>
              </a:defRPr>
            </a:lvl5pPr>
            <a:lvl6pPr marL="2286000" indent="0" latinLnBrk="0">
              <a:buNone/>
              <a:defRPr lang="ru-RU" sz="1400">
                <a:solidFill>
                  <a:schemeClr val="tx1">
                    <a:tint val="75000"/>
                  </a:schemeClr>
                </a:solidFill>
              </a:defRPr>
            </a:lvl6pPr>
            <a:lvl7pPr marL="2743200" indent="0" latinLnBrk="0">
              <a:buNone/>
              <a:defRPr lang="ru-RU" sz="1400">
                <a:solidFill>
                  <a:schemeClr val="tx1">
                    <a:tint val="75000"/>
                  </a:schemeClr>
                </a:solidFill>
              </a:defRPr>
            </a:lvl7pPr>
            <a:lvl8pPr marL="3200400" indent="0" latinLnBrk="0">
              <a:buNone/>
              <a:defRPr lang="ru-RU" sz="1400">
                <a:solidFill>
                  <a:schemeClr val="tx1">
                    <a:tint val="75000"/>
                  </a:schemeClr>
                </a:solidFill>
              </a:defRPr>
            </a:lvl8pPr>
            <a:lvl9pPr marL="3657600" indent="0" latinLnBrk="0">
              <a:buNone/>
              <a:defRPr lang="ru-RU"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8BD707-D9CF-40AE-B4C6-C98DA3205C09}" type="datetimeFigureOut">
              <a:pPr/>
              <a:t>9/18/2006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Content Placeholder 2"/>
          <p:cNvSpPr>
            <a:spLocks noGrp="1"/>
          </p:cNvSpPr>
          <p:nvPr>
            <p:ph sz="half" idx="1"/>
          </p:nvPr>
        </p:nvSpPr>
        <p:spPr>
          <a:xfrm>
            <a:off x="457200" y="1600200"/>
            <a:ext cx="4038600" cy="4525963"/>
          </a:xfrm>
        </p:spPr>
        <p:txBody>
          <a:bodyPr/>
          <a:lstStyle>
            <a:lvl1pPr latinLnBrk="0">
              <a:defRPr lang="ru-RU" sz="2800"/>
            </a:lvl1pPr>
            <a:lvl2pPr latinLnBrk="0">
              <a:defRPr lang="ru-RU" sz="2400"/>
            </a:lvl2pPr>
            <a:lvl3pPr latinLnBrk="0">
              <a:defRPr lang="ru-RU" sz="2000"/>
            </a:lvl3pPr>
            <a:lvl4pPr latinLnBrk="0">
              <a:defRPr lang="ru-RU" sz="1800"/>
            </a:lvl4pPr>
            <a:lvl5pPr latinLnBrk="0">
              <a:defRPr lang="ru-RU" sz="1800"/>
            </a:lvl5pPr>
            <a:lvl6pPr latinLnBrk="0">
              <a:defRPr lang="ru-RU" sz="1800"/>
            </a:lvl6pPr>
            <a:lvl7pPr latinLnBrk="0">
              <a:defRPr lang="ru-RU" sz="1800"/>
            </a:lvl7pPr>
            <a:lvl8pPr latinLnBrk="0">
              <a:defRPr lang="ru-RU" sz="1800"/>
            </a:lvl8pPr>
            <a:lvl9pPr latinLnBrk="0">
              <a:defRPr lang="ru-RU"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Content Placeholder 3"/>
          <p:cNvSpPr>
            <a:spLocks noGrp="1"/>
          </p:cNvSpPr>
          <p:nvPr>
            <p:ph sz="half" idx="2"/>
          </p:nvPr>
        </p:nvSpPr>
        <p:spPr>
          <a:xfrm>
            <a:off x="4648200" y="1600200"/>
            <a:ext cx="4038600" cy="4525963"/>
          </a:xfrm>
        </p:spPr>
        <p:txBody>
          <a:bodyPr/>
          <a:lstStyle>
            <a:lvl1pPr latinLnBrk="0">
              <a:defRPr lang="ru-RU" sz="2800"/>
            </a:lvl1pPr>
            <a:lvl2pPr latinLnBrk="0">
              <a:defRPr lang="ru-RU" sz="2400"/>
            </a:lvl2pPr>
            <a:lvl3pPr latinLnBrk="0">
              <a:defRPr lang="ru-RU" sz="2000"/>
            </a:lvl3pPr>
            <a:lvl4pPr latinLnBrk="0">
              <a:defRPr lang="ru-RU" sz="1800"/>
            </a:lvl4pPr>
            <a:lvl5pPr latinLnBrk="0">
              <a:defRPr lang="ru-RU" sz="1800"/>
            </a:lvl5pPr>
            <a:lvl6pPr latinLnBrk="0">
              <a:defRPr lang="ru-RU" sz="1800"/>
            </a:lvl6pPr>
            <a:lvl7pPr latinLnBrk="0">
              <a:defRPr lang="ru-RU" sz="1800"/>
            </a:lvl7pPr>
            <a:lvl8pPr latinLnBrk="0">
              <a:defRPr lang="ru-RU" sz="1800"/>
            </a:lvl8pPr>
            <a:lvl9pPr latinLnBrk="0">
              <a:defRPr lang="ru-RU"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Date Placeholder 4"/>
          <p:cNvSpPr>
            <a:spLocks noGrp="1"/>
          </p:cNvSpPr>
          <p:nvPr>
            <p:ph type="dt" sz="half" idx="10"/>
          </p:nvPr>
        </p:nvSpPr>
        <p:spPr/>
        <p:txBody>
          <a:bodyPr/>
          <a:lstStyle/>
          <a:p>
            <a:fld id="{1D8BD707-D9CF-40AE-B4C6-C98DA3205C09}" type="datetimeFigureOut">
              <a:pPr/>
              <a:t>9/18/2006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latinLnBrk="0">
              <a:defRPr lang="ru-RU"/>
            </a:lvl1pPr>
          </a:lstStyle>
          <a:p>
            <a:r>
              <a:rPr lang="ru-RU"/>
              <a:t>Образец заголовка</a:t>
            </a:r>
          </a:p>
        </p:txBody>
      </p:sp>
      <p:sp>
        <p:nvSpPr>
          <p:cNvPr id="3" name="Text Placeholder 2"/>
          <p:cNvSpPr>
            <a:spLocks noGrp="1"/>
          </p:cNvSpPr>
          <p:nvPr>
            <p:ph type="body" idx="1"/>
          </p:nvPr>
        </p:nvSpPr>
        <p:spPr>
          <a:xfrm>
            <a:off x="457200" y="1535113"/>
            <a:ext cx="4040188" cy="639762"/>
          </a:xfrm>
        </p:spPr>
        <p:txBody>
          <a:bodyPr anchor="b"/>
          <a:lstStyle>
            <a:lvl1pPr marL="0" indent="0" latinLnBrk="0">
              <a:buNone/>
              <a:defRPr lang="ru-RU" sz="2400" b="1"/>
            </a:lvl1pPr>
            <a:lvl2pPr marL="457200" indent="0" latinLnBrk="0">
              <a:buNone/>
              <a:defRPr lang="ru-RU" sz="2000" b="1"/>
            </a:lvl2pPr>
            <a:lvl3pPr marL="914400" indent="0" latinLnBrk="0">
              <a:buNone/>
              <a:defRPr lang="ru-RU" sz="1800" b="1"/>
            </a:lvl3pPr>
            <a:lvl4pPr marL="1371600" indent="0" latinLnBrk="0">
              <a:buNone/>
              <a:defRPr lang="ru-RU" sz="1600" b="1"/>
            </a:lvl4pPr>
            <a:lvl5pPr marL="1828800" indent="0" latinLnBrk="0">
              <a:buNone/>
              <a:defRPr lang="ru-RU" sz="1600" b="1"/>
            </a:lvl5pPr>
            <a:lvl6pPr marL="2286000" indent="0" latinLnBrk="0">
              <a:buNone/>
              <a:defRPr lang="ru-RU" sz="1600" b="1"/>
            </a:lvl6pPr>
            <a:lvl7pPr marL="2743200" indent="0" latinLnBrk="0">
              <a:buNone/>
              <a:defRPr lang="ru-RU" sz="1600" b="1"/>
            </a:lvl7pPr>
            <a:lvl8pPr marL="3200400" indent="0" latinLnBrk="0">
              <a:buNone/>
              <a:defRPr lang="ru-RU" sz="1600" b="1"/>
            </a:lvl8pPr>
            <a:lvl9pPr marL="3657600" indent="0" latinLnBrk="0">
              <a:buNone/>
              <a:defRPr lang="ru-RU" sz="1600" b="1"/>
            </a:lvl9pPr>
          </a:lstStyle>
          <a:p>
            <a:pPr lvl="0"/>
            <a:r>
              <a:rPr lang="ru-RU"/>
              <a:t>Образец текста</a:t>
            </a:r>
          </a:p>
        </p:txBody>
      </p:sp>
      <p:sp>
        <p:nvSpPr>
          <p:cNvPr id="4" name="Content Placeholder 3"/>
          <p:cNvSpPr>
            <a:spLocks noGrp="1"/>
          </p:cNvSpPr>
          <p:nvPr>
            <p:ph sz="half" idx="2"/>
          </p:nvPr>
        </p:nvSpPr>
        <p:spPr>
          <a:xfrm>
            <a:off x="457200" y="2174875"/>
            <a:ext cx="4040188" cy="3951288"/>
          </a:xfrm>
        </p:spPr>
        <p:txBody>
          <a:bodyPr/>
          <a:lstStyle>
            <a:lvl1pPr latinLnBrk="0">
              <a:defRPr lang="ru-RU" sz="2400"/>
            </a:lvl1pPr>
            <a:lvl2pPr latinLnBrk="0">
              <a:defRPr lang="ru-RU" sz="2000"/>
            </a:lvl2pPr>
            <a:lvl3pPr latinLnBrk="0">
              <a:defRPr lang="ru-RU" sz="1800"/>
            </a:lvl3pPr>
            <a:lvl4pPr latinLnBrk="0">
              <a:defRPr lang="ru-RU" sz="1600"/>
            </a:lvl4pPr>
            <a:lvl5pPr latinLnBrk="0">
              <a:defRPr lang="ru-RU" sz="1600"/>
            </a:lvl5pPr>
            <a:lvl6pPr latinLnBrk="0">
              <a:defRPr lang="ru-RU" sz="1600"/>
            </a:lvl6pPr>
            <a:lvl7pPr latinLnBrk="0">
              <a:defRPr lang="ru-RU" sz="1600"/>
            </a:lvl7pPr>
            <a:lvl8pPr latinLnBrk="0">
              <a:defRPr lang="ru-RU" sz="1600"/>
            </a:lvl8pPr>
            <a:lvl9pPr latinLnBrk="0">
              <a:defRPr lang="ru-RU"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Text Placeholder 4"/>
          <p:cNvSpPr>
            <a:spLocks noGrp="1"/>
          </p:cNvSpPr>
          <p:nvPr>
            <p:ph type="body" sz="quarter" idx="3"/>
          </p:nvPr>
        </p:nvSpPr>
        <p:spPr>
          <a:xfrm>
            <a:off x="4645025" y="1535113"/>
            <a:ext cx="4041775" cy="639762"/>
          </a:xfrm>
        </p:spPr>
        <p:txBody>
          <a:bodyPr anchor="b"/>
          <a:lstStyle>
            <a:lvl1pPr marL="0" indent="0" latinLnBrk="0">
              <a:buNone/>
              <a:defRPr lang="ru-RU" sz="2400" b="1"/>
            </a:lvl1pPr>
            <a:lvl2pPr marL="457200" indent="0" latinLnBrk="0">
              <a:buNone/>
              <a:defRPr lang="ru-RU" sz="2000" b="1"/>
            </a:lvl2pPr>
            <a:lvl3pPr marL="914400" indent="0" latinLnBrk="0">
              <a:buNone/>
              <a:defRPr lang="ru-RU" sz="1800" b="1"/>
            </a:lvl3pPr>
            <a:lvl4pPr marL="1371600" indent="0" latinLnBrk="0">
              <a:buNone/>
              <a:defRPr lang="ru-RU" sz="1600" b="1"/>
            </a:lvl4pPr>
            <a:lvl5pPr marL="1828800" indent="0" latinLnBrk="0">
              <a:buNone/>
              <a:defRPr lang="ru-RU" sz="1600" b="1"/>
            </a:lvl5pPr>
            <a:lvl6pPr marL="2286000" indent="0" latinLnBrk="0">
              <a:buNone/>
              <a:defRPr lang="ru-RU" sz="1600" b="1"/>
            </a:lvl6pPr>
            <a:lvl7pPr marL="2743200" indent="0" latinLnBrk="0">
              <a:buNone/>
              <a:defRPr lang="ru-RU" sz="1600" b="1"/>
            </a:lvl7pPr>
            <a:lvl8pPr marL="3200400" indent="0" latinLnBrk="0">
              <a:buNone/>
              <a:defRPr lang="ru-RU" sz="1600" b="1"/>
            </a:lvl8pPr>
            <a:lvl9pPr marL="3657600" indent="0" latinLnBrk="0">
              <a:buNone/>
              <a:defRPr lang="ru-RU" sz="1600" b="1"/>
            </a:lvl9pPr>
          </a:lstStyle>
          <a:p>
            <a:pPr lvl="0"/>
            <a:r>
              <a:rPr lang="ru-RU"/>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latinLnBrk="0">
              <a:defRPr lang="ru-RU" sz="2400"/>
            </a:lvl1pPr>
            <a:lvl2pPr latinLnBrk="0">
              <a:defRPr lang="ru-RU" sz="2000"/>
            </a:lvl2pPr>
            <a:lvl3pPr latinLnBrk="0">
              <a:defRPr lang="ru-RU" sz="1800"/>
            </a:lvl3pPr>
            <a:lvl4pPr latinLnBrk="0">
              <a:defRPr lang="ru-RU" sz="1600"/>
            </a:lvl4pPr>
            <a:lvl5pPr latinLnBrk="0">
              <a:defRPr lang="ru-RU" sz="1600"/>
            </a:lvl5pPr>
            <a:lvl6pPr latinLnBrk="0">
              <a:defRPr lang="ru-RU" sz="1600"/>
            </a:lvl6pPr>
            <a:lvl7pPr latinLnBrk="0">
              <a:defRPr lang="ru-RU" sz="1600"/>
            </a:lvl7pPr>
            <a:lvl8pPr latinLnBrk="0">
              <a:defRPr lang="ru-RU" sz="1600"/>
            </a:lvl8pPr>
            <a:lvl9pPr latinLnBrk="0">
              <a:defRPr lang="ru-RU"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Date Placeholder 6"/>
          <p:cNvSpPr>
            <a:spLocks noGrp="1"/>
          </p:cNvSpPr>
          <p:nvPr>
            <p:ph type="dt" sz="half" idx="10"/>
          </p:nvPr>
        </p:nvSpPr>
        <p:spPr/>
        <p:txBody>
          <a:bodyPr/>
          <a:lstStyle/>
          <a:p>
            <a:fld id="{1D8BD707-D9CF-40AE-B4C6-C98DA3205C09}" type="datetimeFigureOut">
              <a:pPr/>
              <a:t>9/18/2006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Date Placeholder 2"/>
          <p:cNvSpPr>
            <a:spLocks noGrp="1"/>
          </p:cNvSpPr>
          <p:nvPr>
            <p:ph type="dt" sz="half" idx="10"/>
          </p:nvPr>
        </p:nvSpPr>
        <p:spPr/>
        <p:txBody>
          <a:bodyPr/>
          <a:lstStyle/>
          <a:p>
            <a:fld id="{1D8BD707-D9CF-40AE-B4C6-C98DA3205C09}" type="datetimeFigureOut">
              <a:pPr/>
              <a:t>9/18/2006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pPr/>
              <a:t>9/18/2006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latinLnBrk="0">
              <a:defRPr lang="ru-RU" sz="2000" b="1"/>
            </a:lvl1pPr>
          </a:lstStyle>
          <a:p>
            <a:r>
              <a:rPr lang="ru-RU"/>
              <a:t>Образец заголовка</a:t>
            </a:r>
          </a:p>
        </p:txBody>
      </p:sp>
      <p:sp>
        <p:nvSpPr>
          <p:cNvPr id="3" name="Content Placeholder 2"/>
          <p:cNvSpPr>
            <a:spLocks noGrp="1"/>
          </p:cNvSpPr>
          <p:nvPr>
            <p:ph idx="1"/>
          </p:nvPr>
        </p:nvSpPr>
        <p:spPr>
          <a:xfrm>
            <a:off x="3575050" y="273050"/>
            <a:ext cx="5111750" cy="5853113"/>
          </a:xfrm>
        </p:spPr>
        <p:txBody>
          <a:bodyPr/>
          <a:lstStyle>
            <a:lvl1pPr latinLnBrk="0">
              <a:defRPr lang="ru-RU" sz="3200"/>
            </a:lvl1pPr>
            <a:lvl2pPr latinLnBrk="0">
              <a:defRPr lang="ru-RU" sz="2800"/>
            </a:lvl2pPr>
            <a:lvl3pPr latinLnBrk="0">
              <a:defRPr lang="ru-RU" sz="2400"/>
            </a:lvl3pPr>
            <a:lvl4pPr latinLnBrk="0">
              <a:defRPr lang="ru-RU" sz="2000"/>
            </a:lvl4pPr>
            <a:lvl5pPr latinLnBrk="0">
              <a:defRPr lang="ru-RU" sz="2000"/>
            </a:lvl5pPr>
            <a:lvl6pPr latinLnBrk="0">
              <a:defRPr lang="ru-RU" sz="2000"/>
            </a:lvl6pPr>
            <a:lvl7pPr latinLnBrk="0">
              <a:defRPr lang="ru-RU" sz="2000"/>
            </a:lvl7pPr>
            <a:lvl8pPr latinLnBrk="0">
              <a:defRPr lang="ru-RU" sz="2000"/>
            </a:lvl8pPr>
            <a:lvl9pPr latinLnBrk="0">
              <a:defRPr lang="ru-RU"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Text Placeholder 3"/>
          <p:cNvSpPr>
            <a:spLocks noGrp="1"/>
          </p:cNvSpPr>
          <p:nvPr>
            <p:ph type="body" sz="half" idx="2"/>
          </p:nvPr>
        </p:nvSpPr>
        <p:spPr>
          <a:xfrm>
            <a:off x="457200" y="1435100"/>
            <a:ext cx="3008313" cy="4691063"/>
          </a:xfrm>
        </p:spPr>
        <p:txBody>
          <a:bodyPr/>
          <a:lstStyle>
            <a:lvl1pPr marL="0" indent="0" latinLnBrk="0">
              <a:buNone/>
              <a:defRPr lang="ru-RU" sz="1400"/>
            </a:lvl1pPr>
            <a:lvl2pPr marL="457200" indent="0" latinLnBrk="0">
              <a:buNone/>
              <a:defRPr lang="ru-RU" sz="1200"/>
            </a:lvl2pPr>
            <a:lvl3pPr marL="914400" indent="0" latinLnBrk="0">
              <a:buNone/>
              <a:defRPr lang="ru-RU" sz="1000"/>
            </a:lvl3pPr>
            <a:lvl4pPr marL="1371600" indent="0" latinLnBrk="0">
              <a:buNone/>
              <a:defRPr lang="ru-RU" sz="900"/>
            </a:lvl4pPr>
            <a:lvl5pPr marL="1828800" indent="0" latinLnBrk="0">
              <a:buNone/>
              <a:defRPr lang="ru-RU" sz="900"/>
            </a:lvl5pPr>
            <a:lvl6pPr marL="2286000" indent="0" latinLnBrk="0">
              <a:buNone/>
              <a:defRPr lang="ru-RU" sz="900"/>
            </a:lvl6pPr>
            <a:lvl7pPr marL="2743200" indent="0" latinLnBrk="0">
              <a:buNone/>
              <a:defRPr lang="ru-RU" sz="900"/>
            </a:lvl7pPr>
            <a:lvl8pPr marL="3200400" indent="0" latinLnBrk="0">
              <a:buNone/>
              <a:defRPr lang="ru-RU" sz="900"/>
            </a:lvl8pPr>
            <a:lvl9pPr marL="3657600" indent="0" latinLnBrk="0">
              <a:buNone/>
              <a:defRPr lang="ru-RU" sz="900"/>
            </a:lvl9pPr>
          </a:lstStyle>
          <a:p>
            <a:pPr lvl="0"/>
            <a:r>
              <a:rPr lang="ru-RU"/>
              <a:t>Образец текста</a:t>
            </a:r>
          </a:p>
        </p:txBody>
      </p:sp>
      <p:sp>
        <p:nvSpPr>
          <p:cNvPr id="5" name="Date Placeholder 4"/>
          <p:cNvSpPr>
            <a:spLocks noGrp="1"/>
          </p:cNvSpPr>
          <p:nvPr>
            <p:ph type="dt" sz="half" idx="10"/>
          </p:nvPr>
        </p:nvSpPr>
        <p:spPr/>
        <p:txBody>
          <a:bodyPr/>
          <a:lstStyle/>
          <a:p>
            <a:fld id="{1D8BD707-D9CF-40AE-B4C6-C98DA3205C09}" type="datetimeFigureOut">
              <a:pPr/>
              <a:t>9/18/2006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latinLnBrk="0">
              <a:defRPr lang="ru-RU" sz="2000" b="1"/>
            </a:lvl1pPr>
          </a:lstStyle>
          <a:p>
            <a:r>
              <a:rPr lang="ru-RU"/>
              <a:t>Образец заголовка</a:t>
            </a:r>
          </a:p>
        </p:txBody>
      </p:sp>
      <p:sp>
        <p:nvSpPr>
          <p:cNvPr id="3" name="Picture Placeholder 2"/>
          <p:cNvSpPr>
            <a:spLocks noGrp="1"/>
          </p:cNvSpPr>
          <p:nvPr>
            <p:ph type="pic" idx="1"/>
          </p:nvPr>
        </p:nvSpPr>
        <p:spPr>
          <a:xfrm>
            <a:off x="1792288" y="612775"/>
            <a:ext cx="5486400" cy="4114800"/>
          </a:xfrm>
        </p:spPr>
        <p:txBody>
          <a:bodyPr/>
          <a:lstStyle>
            <a:lvl1pPr marL="0" indent="0" latinLnBrk="0">
              <a:buNone/>
              <a:defRPr lang="ru-RU" sz="3200"/>
            </a:lvl1pPr>
            <a:lvl2pPr marL="457200" indent="0" latinLnBrk="0">
              <a:buNone/>
              <a:defRPr lang="ru-RU" sz="2800"/>
            </a:lvl2pPr>
            <a:lvl3pPr marL="914400" indent="0" latinLnBrk="0">
              <a:buNone/>
              <a:defRPr lang="ru-RU" sz="2400"/>
            </a:lvl3pPr>
            <a:lvl4pPr marL="1371600" indent="0" latinLnBrk="0">
              <a:buNone/>
              <a:defRPr lang="ru-RU" sz="2000"/>
            </a:lvl4pPr>
            <a:lvl5pPr marL="1828800" indent="0" latinLnBrk="0">
              <a:buNone/>
              <a:defRPr lang="ru-RU" sz="2000"/>
            </a:lvl5pPr>
            <a:lvl6pPr marL="2286000" indent="0" latinLnBrk="0">
              <a:buNone/>
              <a:defRPr lang="ru-RU" sz="2000"/>
            </a:lvl6pPr>
            <a:lvl7pPr marL="2743200" indent="0" latinLnBrk="0">
              <a:buNone/>
              <a:defRPr lang="ru-RU" sz="2000"/>
            </a:lvl7pPr>
            <a:lvl8pPr marL="3200400" indent="0" latinLnBrk="0">
              <a:buNone/>
              <a:defRPr lang="ru-RU" sz="2000"/>
            </a:lvl8pPr>
            <a:lvl9pPr marL="3657600" indent="0" latinLnBrk="0">
              <a:buNone/>
              <a:defRPr lang="ru-RU"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latinLnBrk="0">
              <a:buNone/>
              <a:defRPr lang="ru-RU" sz="1400"/>
            </a:lvl1pPr>
            <a:lvl2pPr marL="457200" indent="0" latinLnBrk="0">
              <a:buNone/>
              <a:defRPr lang="ru-RU" sz="1200"/>
            </a:lvl2pPr>
            <a:lvl3pPr marL="914400" indent="0" latinLnBrk="0">
              <a:buNone/>
              <a:defRPr lang="ru-RU" sz="1000"/>
            </a:lvl3pPr>
            <a:lvl4pPr marL="1371600" indent="0" latinLnBrk="0">
              <a:buNone/>
              <a:defRPr lang="ru-RU" sz="900"/>
            </a:lvl4pPr>
            <a:lvl5pPr marL="1828800" indent="0" latinLnBrk="0">
              <a:buNone/>
              <a:defRPr lang="ru-RU" sz="900"/>
            </a:lvl5pPr>
            <a:lvl6pPr marL="2286000" indent="0" latinLnBrk="0">
              <a:buNone/>
              <a:defRPr lang="ru-RU" sz="900"/>
            </a:lvl6pPr>
            <a:lvl7pPr marL="2743200" indent="0" latinLnBrk="0">
              <a:buNone/>
              <a:defRPr lang="ru-RU" sz="900"/>
            </a:lvl7pPr>
            <a:lvl8pPr marL="3200400" indent="0" latinLnBrk="0">
              <a:buNone/>
              <a:defRPr lang="ru-RU" sz="900"/>
            </a:lvl8pPr>
            <a:lvl9pPr marL="3657600" indent="0" latinLnBrk="0">
              <a:buNone/>
              <a:defRPr lang="ru-RU" sz="900"/>
            </a:lvl9pPr>
          </a:lstStyle>
          <a:p>
            <a:pPr lvl="0"/>
            <a:r>
              <a:rPr lang="ru-RU"/>
              <a:t>Образец текста</a:t>
            </a:r>
          </a:p>
        </p:txBody>
      </p:sp>
      <p:sp>
        <p:nvSpPr>
          <p:cNvPr id="5" name="Date Placeholder 4"/>
          <p:cNvSpPr>
            <a:spLocks noGrp="1"/>
          </p:cNvSpPr>
          <p:nvPr>
            <p:ph type="dt" sz="half" idx="10"/>
          </p:nvPr>
        </p:nvSpPr>
        <p:spPr/>
        <p:txBody>
          <a:bodyPr/>
          <a:lstStyle/>
          <a:p>
            <a:fld id="{1D8BD707-D9CF-40AE-B4C6-C98DA3205C09}" type="datetimeFigureOut">
              <a:pPr/>
              <a:t>9/18/2006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F15528-21DE-4FAA-801E-634DDDAF4B2B}" type="slidenum">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latinLnBrk="0">
              <a:defRPr lang="ru-RU" sz="1200">
                <a:solidFill>
                  <a:schemeClr val="tx1">
                    <a:tint val="75000"/>
                  </a:schemeClr>
                </a:solidFill>
              </a:defRPr>
            </a:lvl1pPr>
          </a:lstStyle>
          <a:p>
            <a:fld id="{1D8BD707-D9CF-40AE-B4C6-C98DA3205C09}" type="datetimeFigureOut">
              <a:pPr/>
              <a:t>9/18/2006</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latinLnBrk="0">
              <a:defRPr lang="ru-RU"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latinLnBrk="0">
              <a:defRPr lang="ru-RU" sz="1200">
                <a:solidFill>
                  <a:schemeClr val="tx1">
                    <a:tint val="75000"/>
                  </a:schemeClr>
                </a:solidFill>
              </a:defRPr>
            </a:lvl1pPr>
          </a:lstStyle>
          <a:p>
            <a:fld id="{B6F15528-21DE-4FAA-801E-634DDDAF4B2B}" type="slidenum">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lang="ru-RU"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lang="ru-RU"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ru-RU"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lang="ru-RU"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lang="ru-RU" sz="2000" kern="1200">
          <a:solidFill>
            <a:schemeClr val="tx1"/>
          </a:solidFill>
          <a:latin typeface="+mn-lt"/>
          <a:ea typeface="+mn-ea"/>
          <a:cs typeface="+mn-cs"/>
        </a:defRPr>
      </a:lvl9pPr>
    </p:bodyStyle>
    <p:otherStyle>
      <a:defPPr>
        <a:defRPr lang="ru-RU"/>
      </a:defPPr>
      <a:lvl1pPr marL="0" algn="l" defTabSz="914400" rtl="0" eaLnBrk="1" latinLnBrk="0" hangingPunct="1">
        <a:defRPr lang="ru-RU" sz="1800" kern="1200">
          <a:solidFill>
            <a:schemeClr val="tx1"/>
          </a:solidFill>
          <a:latin typeface="+mn-lt"/>
          <a:ea typeface="+mn-ea"/>
          <a:cs typeface="+mn-cs"/>
        </a:defRPr>
      </a:lvl1pPr>
      <a:lvl2pPr marL="457200" algn="l" defTabSz="914400" rtl="0" eaLnBrk="1" latinLnBrk="0" hangingPunct="1">
        <a:defRPr lang="ru-RU" sz="1800" kern="1200">
          <a:solidFill>
            <a:schemeClr val="tx1"/>
          </a:solidFill>
          <a:latin typeface="+mn-lt"/>
          <a:ea typeface="+mn-ea"/>
          <a:cs typeface="+mn-cs"/>
        </a:defRPr>
      </a:lvl2pPr>
      <a:lvl3pPr marL="914400" algn="l" defTabSz="914400" rtl="0" eaLnBrk="1" latinLnBrk="0" hangingPunct="1">
        <a:defRPr lang="ru-RU" sz="1800" kern="1200">
          <a:solidFill>
            <a:schemeClr val="tx1"/>
          </a:solidFill>
          <a:latin typeface="+mn-lt"/>
          <a:ea typeface="+mn-ea"/>
          <a:cs typeface="+mn-cs"/>
        </a:defRPr>
      </a:lvl3pPr>
      <a:lvl4pPr marL="1371600" algn="l" defTabSz="914400" rtl="0" eaLnBrk="1" latinLnBrk="0" hangingPunct="1">
        <a:defRPr lang="ru-RU" sz="1800" kern="1200">
          <a:solidFill>
            <a:schemeClr val="tx1"/>
          </a:solidFill>
          <a:latin typeface="+mn-lt"/>
          <a:ea typeface="+mn-ea"/>
          <a:cs typeface="+mn-cs"/>
        </a:defRPr>
      </a:lvl4pPr>
      <a:lvl5pPr marL="1828800" algn="l" defTabSz="914400" rtl="0" eaLnBrk="1" latinLnBrk="0" hangingPunct="1">
        <a:defRPr lang="ru-RU" sz="1800" kern="1200">
          <a:solidFill>
            <a:schemeClr val="tx1"/>
          </a:solidFill>
          <a:latin typeface="+mn-lt"/>
          <a:ea typeface="+mn-ea"/>
          <a:cs typeface="+mn-cs"/>
        </a:defRPr>
      </a:lvl5pPr>
      <a:lvl6pPr marL="2286000" algn="l" defTabSz="914400" rtl="0" eaLnBrk="1" latinLnBrk="0" hangingPunct="1">
        <a:defRPr lang="ru-RU" sz="1800" kern="1200">
          <a:solidFill>
            <a:schemeClr val="tx1"/>
          </a:solidFill>
          <a:latin typeface="+mn-lt"/>
          <a:ea typeface="+mn-ea"/>
          <a:cs typeface="+mn-cs"/>
        </a:defRPr>
      </a:lvl6pPr>
      <a:lvl7pPr marL="2743200" algn="l" defTabSz="914400" rtl="0" eaLnBrk="1" latinLnBrk="0" hangingPunct="1">
        <a:defRPr lang="ru-RU" sz="1800" kern="1200">
          <a:solidFill>
            <a:schemeClr val="tx1"/>
          </a:solidFill>
          <a:latin typeface="+mn-lt"/>
          <a:ea typeface="+mn-ea"/>
          <a:cs typeface="+mn-cs"/>
        </a:defRPr>
      </a:lvl7pPr>
      <a:lvl8pPr marL="3200400" algn="l" defTabSz="914400" rtl="0" eaLnBrk="1" latinLnBrk="0" hangingPunct="1">
        <a:defRPr lang="ru-RU" sz="1800" kern="1200">
          <a:solidFill>
            <a:schemeClr val="tx1"/>
          </a:solidFill>
          <a:latin typeface="+mn-lt"/>
          <a:ea typeface="+mn-ea"/>
          <a:cs typeface="+mn-cs"/>
        </a:defRPr>
      </a:lvl8pPr>
      <a:lvl9pPr marL="3657600" algn="l" defTabSz="914400" rtl="0" eaLnBrk="1" latinLnBrk="0" hangingPunct="1">
        <a:defRPr lang="ru-RU"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600200"/>
            <a:ext cx="7772400" cy="1470025"/>
          </a:xfrm>
        </p:spPr>
        <p:txBody>
          <a:bodyPr>
            <a:normAutofit fontScale="90000"/>
          </a:bodyPr>
          <a:lstStyle/>
          <a:p>
            <a:r>
              <a:rPr lang="ru-RU" dirty="0" smtClean="0"/>
              <a:t>Учет расчетов </a:t>
            </a:r>
            <a:br>
              <a:rPr lang="ru-RU" dirty="0" smtClean="0"/>
            </a:br>
            <a:r>
              <a:rPr lang="ru-RU" dirty="0" smtClean="0"/>
              <a:t>с поставщиками и подрядчиками</a:t>
            </a:r>
            <a:endParaRPr lang="ru-RU" dirty="0"/>
          </a:p>
        </p:txBody>
      </p:sp>
      <p:sp>
        <p:nvSpPr>
          <p:cNvPr id="3" name="Подзаголовок 2"/>
          <p:cNvSpPr>
            <a:spLocks noGrp="1"/>
          </p:cNvSpPr>
          <p:nvPr>
            <p:ph type="subTitle" idx="1"/>
          </p:nvPr>
        </p:nvSpPr>
        <p:spPr>
          <a:xfrm>
            <a:off x="1371600" y="3200400"/>
            <a:ext cx="6400800" cy="609600"/>
          </a:xfrm>
        </p:spPr>
        <p:txBody>
          <a:bodyPr/>
          <a:lstStyle/>
          <a:p>
            <a:r>
              <a:rPr lang="ru-RU" dirty="0" smtClean="0"/>
              <a:t>презентация</a:t>
            </a:r>
            <a:endParaRPr lang="ru-RU" dirty="0"/>
          </a:p>
        </p:txBody>
      </p:sp>
      <p:sp>
        <p:nvSpPr>
          <p:cNvPr id="4" name="Стрелка вниз 3"/>
          <p:cNvSpPr/>
          <p:nvPr/>
        </p:nvSpPr>
        <p:spPr>
          <a:xfrm>
            <a:off x="2819400" y="228600"/>
            <a:ext cx="32004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rot="10800000">
            <a:off x="2819400" y="4038601"/>
            <a:ext cx="32004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47540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par>
                          <p:cTn id="7" fill="hold">
                            <p:stCondLst>
                              <p:cond delay="1240"/>
                            </p:stCondLst>
                            <p:childTnLst>
                              <p:par>
                                <p:cTn id="8" presetID="14" presetClass="entr" presetSubtype="10"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8600" y="609600"/>
            <a:ext cx="8686800" cy="5486399"/>
          </a:xfrm>
          <a:effectLst>
            <a:innerShdw blurRad="63500" dist="50800">
              <a:prstClr val="black">
                <a:alpha val="50000"/>
              </a:prstClr>
            </a:innerShdw>
          </a:effectLst>
        </p:spPr>
        <p:txBody>
          <a:bodyPr anchor="t" anchorCtr="0">
            <a:normAutofit fontScale="90000"/>
          </a:bodyPr>
          <a:lstStyle/>
          <a:p>
            <a:pPr algn="l"/>
            <a:r>
              <a:rPr lang="ru-RU" sz="1400" dirty="0" smtClean="0"/>
              <a:t>   Постоянно </a:t>
            </a:r>
            <a:r>
              <a:rPr lang="ru-RU" sz="1400" dirty="0"/>
              <a:t>совершающийся кругооборот хозяйственных средств вызывает непрерывное возобновление многообразных расчетов. Одним из наиболее распространенных видов расчетов как раз и являются расчеты с поставщиками и подрядчиками за сырье, материалы, товары и прочие материальные ценности. Кроме того, установление стабильных хозяйственных связей с поставщиками и подрядчиками является важной задачей управления и менеджмента любой организации.</a:t>
            </a:r>
            <a:br>
              <a:rPr lang="ru-RU" sz="1400" dirty="0"/>
            </a:br>
            <a:r>
              <a:rPr lang="ru-RU" sz="1400" dirty="0" smtClean="0"/>
              <a:t>   Рациональная </a:t>
            </a:r>
            <a:r>
              <a:rPr lang="ru-RU" sz="1400" dirty="0"/>
              <a:t>организация расчетов с поставщиками и подрядчиками способствует укреплению договорной и расчетной дисциплины, повышению ответственности за соблюдение платежной дисциплины, сокращению кредиторской задолженности, ускорению оборачиваемости оборотных средств, улучшению финансового состояния организации.</a:t>
            </a:r>
            <a:br>
              <a:rPr lang="ru-RU" sz="1400" dirty="0"/>
            </a:br>
            <a:r>
              <a:rPr lang="ru-RU" sz="1400" dirty="0" smtClean="0"/>
              <a:t>   Результаты </a:t>
            </a:r>
            <a:r>
              <a:rPr lang="ru-RU" sz="1400" dirty="0"/>
              <a:t>эффективности учета операций с поставщиками и подрядчиками неизбежно отражаются на учете всех остальных областей деятельности организации. Выбранная стратегия может предопределить дальнейшее развитие и продолжительность финансово – хозяйственной деятельности организации.</a:t>
            </a:r>
            <a:br>
              <a:rPr lang="ru-RU" sz="1400" dirty="0"/>
            </a:br>
            <a:r>
              <a:rPr lang="ru-RU" sz="1400" dirty="0" smtClean="0"/>
              <a:t>   На </a:t>
            </a:r>
            <a:r>
              <a:rPr lang="ru-RU" sz="1400" dirty="0"/>
              <a:t>финансовое состояние предприятия оказывают влияние, как размеры балансовых остатков кредиторской задолженности, так и период ее оборачиваемости. </a:t>
            </a:r>
            <a:br>
              <a:rPr lang="ru-RU" sz="1400" dirty="0"/>
            </a:br>
            <a:r>
              <a:rPr lang="ru-RU" sz="1400" dirty="0" smtClean="0"/>
              <a:t>   Кредиторская </a:t>
            </a:r>
            <a:r>
              <a:rPr lang="ru-RU" sz="1400" dirty="0"/>
              <a:t>задолженность неизбежное следствие существующей  системы расчетов между организациями, при которой всегда  имеется  разрыв времени платежа с моментом перехода права собственности на товар, между предъявлением платежных документов к оплате и временем их фактической оплаты.</a:t>
            </a:r>
            <a:br>
              <a:rPr lang="ru-RU" sz="1400" dirty="0"/>
            </a:br>
            <a:r>
              <a:rPr lang="ru-RU" sz="1400" dirty="0" smtClean="0"/>
              <a:t>   Высокая </a:t>
            </a:r>
            <a:r>
              <a:rPr lang="ru-RU" sz="1400" dirty="0"/>
              <a:t>оборачиваемость кредиторской задолженность может свидетельствовать об улучшении платежной дисциплины предприятия в отношениях с поставщиками – своевременное погашение предприятием своей задолженности </a:t>
            </a:r>
            <a:r>
              <a:rPr lang="ru-RU" sz="1400" dirty="0" smtClean="0"/>
              <a:t>перед </a:t>
            </a:r>
            <a:r>
              <a:rPr lang="ru-RU" sz="1400" dirty="0"/>
              <a:t>кредиторами </a:t>
            </a:r>
            <a:r>
              <a:rPr lang="ru-RU" sz="1400" dirty="0" smtClean="0"/>
              <a:t>или </a:t>
            </a:r>
            <a:r>
              <a:rPr lang="ru-RU" sz="1400" dirty="0"/>
              <a:t>сокращением покупок с отсрочкой платежа</a:t>
            </a:r>
            <a:r>
              <a:rPr lang="ru-RU" sz="1400" dirty="0" smtClean="0"/>
              <a:t>.</a:t>
            </a:r>
            <a:br>
              <a:rPr lang="ru-RU" sz="1400" dirty="0" smtClean="0"/>
            </a:br>
            <a:r>
              <a:rPr lang="ru-RU" sz="1400" dirty="0" smtClean="0"/>
              <a:t>   Весомое </a:t>
            </a:r>
            <a:r>
              <a:rPr lang="ru-RU" sz="1400" dirty="0"/>
              <a:t>значение в исследовании данной темы имеет изучение форм расчетов с поставщиками и подрядчиками. Широкое их разнообразие не позволяет в полном объеме затронуть все особенности их применения в деловой практике. Поэтому в настоящей работе  рассмотрены лишь отдельные аспекты основных форм расчетов с поставщиками и подрядчиками.</a:t>
            </a:r>
            <a:br>
              <a:rPr lang="ru-RU" sz="1400" dirty="0"/>
            </a:br>
            <a:endParaRPr lang="ru-RU" sz="1400" dirty="0"/>
          </a:p>
        </p:txBody>
      </p:sp>
    </p:spTree>
    <p:extLst>
      <p:ext uri="{BB962C8B-B14F-4D97-AF65-F5344CB8AC3E}">
        <p14:creationId xmlns:p14="http://schemas.microsoft.com/office/powerpoint/2010/main" val="23750070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04800" y="2743200"/>
            <a:ext cx="8686800" cy="304800"/>
          </a:xfrm>
          <a:effectLst>
            <a:innerShdw blurRad="63500" dist="50800">
              <a:prstClr val="black">
                <a:alpha val="50000"/>
              </a:prstClr>
            </a:innerShdw>
          </a:effectLst>
        </p:spPr>
        <p:txBody>
          <a:bodyPr anchor="t" anchorCtr="0">
            <a:normAutofit fontScale="90000"/>
          </a:bodyPr>
          <a:lstStyle/>
          <a:p>
            <a:pPr marL="285750" lvl="0" indent="-285750" algn="l">
              <a:buFont typeface="Wingdings" pitchFamily="2" charset="2"/>
              <a:buChar char="Ø"/>
            </a:pPr>
            <a:r>
              <a:rPr lang="ru-RU" sz="1400" dirty="0"/>
              <a:t>Проанализировать законодательные акты РФ и литературные источники по учету материальных </a:t>
            </a:r>
            <a:r>
              <a:rPr lang="ru-RU" sz="1400" dirty="0" smtClean="0"/>
              <a:t>ценностей;</a:t>
            </a:r>
            <a:br>
              <a:rPr lang="ru-RU" sz="1400" dirty="0" smtClean="0"/>
            </a:br>
            <a:r>
              <a:rPr lang="ru-RU" sz="1400" dirty="0"/>
              <a:t/>
            </a:r>
            <a:br>
              <a:rPr lang="ru-RU" sz="1400" dirty="0"/>
            </a:br>
            <a:endParaRPr lang="ru-RU" sz="1400" dirty="0"/>
          </a:p>
        </p:txBody>
      </p:sp>
      <p:sp>
        <p:nvSpPr>
          <p:cNvPr id="3" name="Заголовок 3"/>
          <p:cNvSpPr txBox="1">
            <a:spLocks/>
          </p:cNvSpPr>
          <p:nvPr/>
        </p:nvSpPr>
        <p:spPr>
          <a:xfrm>
            <a:off x="381000" y="762000"/>
            <a:ext cx="8686800" cy="2667000"/>
          </a:xfrm>
          <a:prstGeom prst="rect">
            <a:avLst/>
          </a:prstGeom>
          <a:effectLst>
            <a:innerShdw blurRad="63500" dist="50800">
              <a:prstClr val="black">
                <a:alpha val="50000"/>
              </a:prstClr>
            </a:innerShdw>
          </a:effectLst>
        </p:spPr>
        <p:txBody>
          <a:bodyPr vert="horz" lIns="91440" tIns="45720" rIns="91440" bIns="45720" rtlCol="0" anchor="t" anchorCtr="0">
            <a:normAutofit/>
          </a:bodyPr>
          <a:lstStyle>
            <a:lvl1pPr algn="ctr" defTabSz="914400" rtl="0" eaLnBrk="1" latinLnBrk="0" hangingPunct="1">
              <a:spcBef>
                <a:spcPct val="0"/>
              </a:spcBef>
              <a:buNone/>
              <a:defRPr lang="ru-RU" sz="4400" kern="1200">
                <a:solidFill>
                  <a:schemeClr val="tx1"/>
                </a:solidFill>
                <a:latin typeface="+mj-lt"/>
                <a:ea typeface="+mj-ea"/>
                <a:cs typeface="+mj-cs"/>
              </a:defRPr>
            </a:lvl1pPr>
          </a:lstStyle>
          <a:p>
            <a:pPr algn="l"/>
            <a:r>
              <a:rPr lang="ru-RU" sz="1200" dirty="0" smtClean="0"/>
              <a:t>   Актуальность выбранной темы определяется тем,  что учет расчетов с поставщиками и подрядчиками кредиторами составляет существенную и очень важную часть бухгалтерской деятельности, так как не поступление или несвоевременное поступление  оплаченных заранее материальных ресурсов нарушает ритмичность хозяйственной деятельности, возникающие, в результате этого, кредиторские задолженности, зачастую нередко приводят к финансовым потерям и разрушению установившихся партнерских связей.</a:t>
            </a:r>
            <a:br>
              <a:rPr lang="ru-RU" sz="1200" dirty="0" smtClean="0"/>
            </a:br>
            <a:r>
              <a:rPr lang="ru-RU" sz="1200" dirty="0" smtClean="0"/>
              <a:t>   Целью дипломной работы является исследование теоретических и практических аспектов бухгалтерского учета с поставщиками и подрядчиками и выявление путей по их совершенствованию на примере ООО «</a:t>
            </a:r>
            <a:r>
              <a:rPr lang="ru-RU" sz="1200" dirty="0" err="1" smtClean="0"/>
              <a:t>ИнтерСевер</a:t>
            </a:r>
            <a:r>
              <a:rPr lang="ru-RU" sz="1200" dirty="0" smtClean="0"/>
              <a:t>».</a:t>
            </a:r>
            <a:br>
              <a:rPr lang="ru-RU" sz="1200" dirty="0" smtClean="0"/>
            </a:br>
            <a:r>
              <a:rPr lang="ru-RU" sz="1200" dirty="0" smtClean="0"/>
              <a:t>Объектом исследования дипломной работы является ООО «</a:t>
            </a:r>
            <a:r>
              <a:rPr lang="ru-RU" sz="1200" dirty="0" err="1" smtClean="0"/>
              <a:t>ИнтерСевер</a:t>
            </a:r>
            <a:r>
              <a:rPr lang="ru-RU" sz="1200" dirty="0" smtClean="0"/>
              <a:t>», специализирующееся в сфере строительства, архитектуры и жилищно-коммунального хозяйства г. Москвы. </a:t>
            </a:r>
            <a:r>
              <a:rPr lang="ru-RU" sz="1400" dirty="0" smtClean="0"/>
              <a:t/>
            </a:r>
            <a:br>
              <a:rPr lang="ru-RU" sz="1400" dirty="0" smtClean="0"/>
            </a:br>
            <a:r>
              <a:rPr lang="ru-RU" sz="1400" dirty="0" smtClean="0"/>
              <a:t>   Для достижения цели исследования поставлены  следующие задачи:</a:t>
            </a:r>
            <a:br>
              <a:rPr lang="ru-RU" sz="1400" dirty="0" smtClean="0"/>
            </a:br>
            <a:endParaRPr lang="ru-RU" sz="1400" dirty="0"/>
          </a:p>
        </p:txBody>
      </p:sp>
      <p:sp>
        <p:nvSpPr>
          <p:cNvPr id="6" name="Заголовок 3"/>
          <p:cNvSpPr txBox="1">
            <a:spLocks/>
          </p:cNvSpPr>
          <p:nvPr/>
        </p:nvSpPr>
        <p:spPr>
          <a:xfrm>
            <a:off x="304800" y="3067026"/>
            <a:ext cx="8686800" cy="514374"/>
          </a:xfrm>
          <a:prstGeom prst="rect">
            <a:avLst/>
          </a:prstGeom>
          <a:effectLst>
            <a:innerShdw blurRad="63500" dist="50800">
              <a:prstClr val="black">
                <a:alpha val="50000"/>
              </a:prstClr>
            </a:innerShdw>
          </a:effectLst>
        </p:spPr>
        <p:txBody>
          <a:bodyPr vert="horz" lIns="91440" tIns="45720" rIns="91440" bIns="45720" rtlCol="0" anchor="t" anchorCtr="0">
            <a:noAutofit/>
          </a:bodyPr>
          <a:lstStyle>
            <a:lvl1pPr algn="ctr" defTabSz="914400" rtl="0" eaLnBrk="1" latinLnBrk="0" hangingPunct="1">
              <a:spcBef>
                <a:spcPct val="0"/>
              </a:spcBef>
              <a:buNone/>
              <a:defRPr lang="ru-RU" sz="4400" kern="1200">
                <a:solidFill>
                  <a:schemeClr val="tx1"/>
                </a:solidFill>
                <a:latin typeface="+mj-lt"/>
                <a:ea typeface="+mj-ea"/>
                <a:cs typeface="+mj-cs"/>
              </a:defRPr>
            </a:lvl1pPr>
          </a:lstStyle>
          <a:p>
            <a:pPr marL="285750" lvl="0" indent="-285750" algn="l">
              <a:buFont typeface="Wingdings" pitchFamily="2" charset="2"/>
              <a:buChar char="Ø"/>
            </a:pPr>
            <a:r>
              <a:rPr lang="ru-RU" sz="1300" dirty="0"/>
              <a:t>Изучить теоретические основы бухгалтерского учета расчетов с поставщиками и подрядчиками и на примере ООО «</a:t>
            </a:r>
            <a:r>
              <a:rPr lang="ru-RU" sz="1300" dirty="0" err="1"/>
              <a:t>ИнтерСевер</a:t>
            </a:r>
            <a:r>
              <a:rPr lang="ru-RU" sz="1300" dirty="0" smtClean="0"/>
              <a:t>».</a:t>
            </a:r>
            <a:endParaRPr lang="ru-RU" sz="1300" dirty="0"/>
          </a:p>
        </p:txBody>
      </p:sp>
      <p:sp>
        <p:nvSpPr>
          <p:cNvPr id="2" name="Прямоугольник 1"/>
          <p:cNvSpPr/>
          <p:nvPr/>
        </p:nvSpPr>
        <p:spPr>
          <a:xfrm>
            <a:off x="288637" y="3514490"/>
            <a:ext cx="8624456" cy="292388"/>
          </a:xfrm>
          <a:prstGeom prst="rect">
            <a:avLst/>
          </a:prstGeom>
        </p:spPr>
        <p:txBody>
          <a:bodyPr wrap="square">
            <a:spAutoFit/>
          </a:bodyPr>
          <a:lstStyle/>
          <a:p>
            <a:pPr marL="285750" lvl="0" indent="-285750">
              <a:buFont typeface="Wingdings" pitchFamily="2" charset="2"/>
              <a:buChar char="Ø"/>
            </a:pPr>
            <a:r>
              <a:rPr lang="ru-RU" sz="1300" dirty="0"/>
              <a:t>Рассмотреть основные формы расчетов с поставщиками и подрядчиками.</a:t>
            </a:r>
          </a:p>
        </p:txBody>
      </p:sp>
      <p:sp>
        <p:nvSpPr>
          <p:cNvPr id="7" name="Прямоугольник 6"/>
          <p:cNvSpPr/>
          <p:nvPr/>
        </p:nvSpPr>
        <p:spPr>
          <a:xfrm>
            <a:off x="304800" y="3822267"/>
            <a:ext cx="7848600" cy="292388"/>
          </a:xfrm>
          <a:prstGeom prst="rect">
            <a:avLst/>
          </a:prstGeom>
        </p:spPr>
        <p:txBody>
          <a:bodyPr wrap="square">
            <a:spAutoFit/>
          </a:bodyPr>
          <a:lstStyle/>
          <a:p>
            <a:pPr marL="285750" lvl="0" indent="-285750">
              <a:buFont typeface="Wingdings" pitchFamily="2" charset="2"/>
              <a:buChar char="Ø"/>
            </a:pPr>
            <a:r>
              <a:rPr lang="ru-RU" sz="1300" dirty="0"/>
              <a:t>Ознакомиться с экономической характеристикой ООО «</a:t>
            </a:r>
            <a:r>
              <a:rPr lang="ru-RU" sz="1300" dirty="0" err="1"/>
              <a:t>ИнтерСевер</a:t>
            </a:r>
            <a:r>
              <a:rPr lang="ru-RU" sz="1300" dirty="0"/>
              <a:t>» и его учетной политикой.</a:t>
            </a:r>
          </a:p>
        </p:txBody>
      </p:sp>
      <p:sp>
        <p:nvSpPr>
          <p:cNvPr id="8" name="Прямоугольник 7"/>
          <p:cNvSpPr/>
          <p:nvPr/>
        </p:nvSpPr>
        <p:spPr>
          <a:xfrm>
            <a:off x="304800" y="4138612"/>
            <a:ext cx="8624456" cy="292388"/>
          </a:xfrm>
          <a:prstGeom prst="rect">
            <a:avLst/>
          </a:prstGeom>
        </p:spPr>
        <p:txBody>
          <a:bodyPr wrap="square">
            <a:spAutoFit/>
          </a:bodyPr>
          <a:lstStyle/>
          <a:p>
            <a:pPr marL="285750" lvl="0" indent="-285750">
              <a:buFont typeface="Wingdings" pitchFamily="2" charset="2"/>
              <a:buChar char="Ø"/>
            </a:pPr>
            <a:r>
              <a:rPr lang="ru-RU" sz="1300" dirty="0"/>
              <a:t>Оценить организацию бухгалтерского учета на предприятии;</a:t>
            </a:r>
          </a:p>
        </p:txBody>
      </p:sp>
      <p:sp>
        <p:nvSpPr>
          <p:cNvPr id="9" name="Прямоугольник 8"/>
          <p:cNvSpPr/>
          <p:nvPr/>
        </p:nvSpPr>
        <p:spPr>
          <a:xfrm>
            <a:off x="311728" y="4441819"/>
            <a:ext cx="8624456" cy="292388"/>
          </a:xfrm>
          <a:prstGeom prst="rect">
            <a:avLst/>
          </a:prstGeom>
        </p:spPr>
        <p:txBody>
          <a:bodyPr wrap="square">
            <a:spAutoFit/>
          </a:bodyPr>
          <a:lstStyle/>
          <a:p>
            <a:pPr marL="285750" lvl="0" indent="-285750">
              <a:buFont typeface="Wingdings" pitchFamily="2" charset="2"/>
              <a:buChar char="Ø"/>
            </a:pPr>
            <a:r>
              <a:rPr lang="ru-RU" sz="1300" dirty="0"/>
              <a:t>Рассмотреть особенности инвентаризации расчетов с поставщиками и подрядчиками; </a:t>
            </a:r>
          </a:p>
        </p:txBody>
      </p:sp>
      <p:sp>
        <p:nvSpPr>
          <p:cNvPr id="10" name="Прямоугольник 9"/>
          <p:cNvSpPr/>
          <p:nvPr/>
        </p:nvSpPr>
        <p:spPr>
          <a:xfrm>
            <a:off x="311728" y="4747195"/>
            <a:ext cx="8624456" cy="492443"/>
          </a:xfrm>
          <a:prstGeom prst="rect">
            <a:avLst/>
          </a:prstGeom>
        </p:spPr>
        <p:txBody>
          <a:bodyPr wrap="square">
            <a:spAutoFit/>
          </a:bodyPr>
          <a:lstStyle/>
          <a:p>
            <a:pPr marL="285750" lvl="0" indent="-285750">
              <a:buFont typeface="Wingdings" pitchFamily="2" charset="2"/>
              <a:buChar char="Ø"/>
            </a:pPr>
            <a:r>
              <a:rPr lang="ru-RU" sz="1300" dirty="0"/>
              <a:t>Выявить объективные закономерности применения прогрессивных   форм расчетов с помощью аккредитивов и векселей.</a:t>
            </a:r>
          </a:p>
        </p:txBody>
      </p:sp>
      <p:sp>
        <p:nvSpPr>
          <p:cNvPr id="11" name="Прямоугольник 10"/>
          <p:cNvSpPr/>
          <p:nvPr/>
        </p:nvSpPr>
        <p:spPr>
          <a:xfrm>
            <a:off x="311728" y="5181600"/>
            <a:ext cx="8702963" cy="292388"/>
          </a:xfrm>
          <a:prstGeom prst="rect">
            <a:avLst/>
          </a:prstGeom>
        </p:spPr>
        <p:txBody>
          <a:bodyPr wrap="square">
            <a:spAutoFit/>
          </a:bodyPr>
          <a:lstStyle/>
          <a:p>
            <a:pPr marL="285750" lvl="0" indent="-285750">
              <a:buFont typeface="Wingdings" pitchFamily="2" charset="2"/>
              <a:buChar char="Ø"/>
            </a:pPr>
            <a:r>
              <a:rPr lang="ru-RU" sz="1300" dirty="0"/>
              <a:t>Выявить пути совершенствования учета расчетов с поставщиками и подрядчиками</a:t>
            </a:r>
          </a:p>
        </p:txBody>
      </p:sp>
    </p:spTree>
    <p:extLst>
      <p:ext uri="{BB962C8B-B14F-4D97-AF65-F5344CB8AC3E}">
        <p14:creationId xmlns:p14="http://schemas.microsoft.com/office/powerpoint/2010/main" val="8386229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path" presetSubtype="0" accel="50000" decel="50000" fill="hold" grpId="0" nodeType="after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3"/>
                                        </p:tgtEl>
                                        <p:attrNameLst>
                                          <p:attrName>ppt_x</p:attrName>
                                          <p:attrName>ppt_y</p:attrName>
                                        </p:attrNameLst>
                                      </p:cBhvr>
                                    </p:animMotion>
                                  </p:childTnLst>
                                </p:cTn>
                              </p:par>
                            </p:childTnLst>
                          </p:cTn>
                        </p:par>
                        <p:par>
                          <p:cTn id="7" fill="hold">
                            <p:stCondLst>
                              <p:cond delay="2000"/>
                            </p:stCondLst>
                            <p:childTnLst>
                              <p:par>
                                <p:cTn id="8" presetID="26"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80">
                                          <p:stCondLst>
                                            <p:cond delay="0"/>
                                          </p:stCondLst>
                                        </p:cTn>
                                        <p:tgtEl>
                                          <p:spTgt spid="4"/>
                                        </p:tgtEl>
                                      </p:cBhvr>
                                    </p:animEffect>
                                    <p:anim calcmode="lin" valueType="num">
                                      <p:cBhvr>
                                        <p:cTn id="11"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6" dur="26">
                                          <p:stCondLst>
                                            <p:cond delay="650"/>
                                          </p:stCondLst>
                                        </p:cTn>
                                        <p:tgtEl>
                                          <p:spTgt spid="4"/>
                                        </p:tgtEl>
                                      </p:cBhvr>
                                      <p:to x="100000" y="60000"/>
                                    </p:animScale>
                                    <p:animScale>
                                      <p:cBhvr>
                                        <p:cTn id="17" dur="166" decel="50000">
                                          <p:stCondLst>
                                            <p:cond delay="676"/>
                                          </p:stCondLst>
                                        </p:cTn>
                                        <p:tgtEl>
                                          <p:spTgt spid="4"/>
                                        </p:tgtEl>
                                      </p:cBhvr>
                                      <p:to x="100000" y="100000"/>
                                    </p:animScale>
                                    <p:animScale>
                                      <p:cBhvr>
                                        <p:cTn id="18" dur="26">
                                          <p:stCondLst>
                                            <p:cond delay="1312"/>
                                          </p:stCondLst>
                                        </p:cTn>
                                        <p:tgtEl>
                                          <p:spTgt spid="4"/>
                                        </p:tgtEl>
                                      </p:cBhvr>
                                      <p:to x="100000" y="80000"/>
                                    </p:animScale>
                                    <p:animScale>
                                      <p:cBhvr>
                                        <p:cTn id="19" dur="166" decel="50000">
                                          <p:stCondLst>
                                            <p:cond delay="1338"/>
                                          </p:stCondLst>
                                        </p:cTn>
                                        <p:tgtEl>
                                          <p:spTgt spid="4"/>
                                        </p:tgtEl>
                                      </p:cBhvr>
                                      <p:to x="100000" y="100000"/>
                                    </p:animScale>
                                    <p:animScale>
                                      <p:cBhvr>
                                        <p:cTn id="20" dur="26">
                                          <p:stCondLst>
                                            <p:cond delay="1642"/>
                                          </p:stCondLst>
                                        </p:cTn>
                                        <p:tgtEl>
                                          <p:spTgt spid="4"/>
                                        </p:tgtEl>
                                      </p:cBhvr>
                                      <p:to x="100000" y="90000"/>
                                    </p:animScale>
                                    <p:animScale>
                                      <p:cBhvr>
                                        <p:cTn id="21" dur="166" decel="50000">
                                          <p:stCondLst>
                                            <p:cond delay="1668"/>
                                          </p:stCondLst>
                                        </p:cTn>
                                        <p:tgtEl>
                                          <p:spTgt spid="4"/>
                                        </p:tgtEl>
                                      </p:cBhvr>
                                      <p:to x="100000" y="100000"/>
                                    </p:animScale>
                                    <p:animScale>
                                      <p:cBhvr>
                                        <p:cTn id="22" dur="26">
                                          <p:stCondLst>
                                            <p:cond delay="1808"/>
                                          </p:stCondLst>
                                        </p:cTn>
                                        <p:tgtEl>
                                          <p:spTgt spid="4"/>
                                        </p:tgtEl>
                                      </p:cBhvr>
                                      <p:to x="100000" y="95000"/>
                                    </p:animScale>
                                    <p:animScale>
                                      <p:cBhvr>
                                        <p:cTn id="23" dur="166" decel="50000">
                                          <p:stCondLst>
                                            <p:cond delay="1834"/>
                                          </p:stCondLst>
                                        </p:cTn>
                                        <p:tgtEl>
                                          <p:spTgt spid="4"/>
                                        </p:tgtEl>
                                      </p:cBhvr>
                                      <p:to x="100000" y="100000"/>
                                    </p:animScale>
                                  </p:childTnLst>
                                </p:cTn>
                              </p:par>
                            </p:childTnLst>
                          </p:cTn>
                        </p:par>
                        <p:par>
                          <p:cTn id="24" fill="hold">
                            <p:stCondLst>
                              <p:cond delay="4000"/>
                            </p:stCondLst>
                            <p:childTnLst>
                              <p:par>
                                <p:cTn id="25" presetID="26" presetClass="entr" presetSubtype="0" fill="hold" nodeType="after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wipe(down)">
                                      <p:cBhvr>
                                        <p:cTn id="27" dur="580">
                                          <p:stCondLst>
                                            <p:cond delay="0"/>
                                          </p:stCondLst>
                                        </p:cTn>
                                        <p:tgtEl>
                                          <p:spTgt spid="6">
                                            <p:txEl>
                                              <p:pRg st="0" end="0"/>
                                            </p:txEl>
                                          </p:spTgt>
                                        </p:tgtEl>
                                      </p:cBhvr>
                                    </p:animEffect>
                                    <p:anim calcmode="lin" valueType="num">
                                      <p:cBhvr>
                                        <p:cTn id="2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6">
                                            <p:txEl>
                                              <p:pRg st="0" end="0"/>
                                            </p:txEl>
                                          </p:spTgt>
                                        </p:tgtEl>
                                      </p:cBhvr>
                                      <p:to x="100000" y="60000"/>
                                    </p:animScale>
                                    <p:animScale>
                                      <p:cBhvr>
                                        <p:cTn id="34" dur="166" decel="50000">
                                          <p:stCondLst>
                                            <p:cond delay="676"/>
                                          </p:stCondLst>
                                        </p:cTn>
                                        <p:tgtEl>
                                          <p:spTgt spid="6">
                                            <p:txEl>
                                              <p:pRg st="0" end="0"/>
                                            </p:txEl>
                                          </p:spTgt>
                                        </p:tgtEl>
                                      </p:cBhvr>
                                      <p:to x="100000" y="100000"/>
                                    </p:animScale>
                                    <p:animScale>
                                      <p:cBhvr>
                                        <p:cTn id="35" dur="26">
                                          <p:stCondLst>
                                            <p:cond delay="1312"/>
                                          </p:stCondLst>
                                        </p:cTn>
                                        <p:tgtEl>
                                          <p:spTgt spid="6">
                                            <p:txEl>
                                              <p:pRg st="0" end="0"/>
                                            </p:txEl>
                                          </p:spTgt>
                                        </p:tgtEl>
                                      </p:cBhvr>
                                      <p:to x="100000" y="80000"/>
                                    </p:animScale>
                                    <p:animScale>
                                      <p:cBhvr>
                                        <p:cTn id="36" dur="166" decel="50000">
                                          <p:stCondLst>
                                            <p:cond delay="1338"/>
                                          </p:stCondLst>
                                        </p:cTn>
                                        <p:tgtEl>
                                          <p:spTgt spid="6">
                                            <p:txEl>
                                              <p:pRg st="0" end="0"/>
                                            </p:txEl>
                                          </p:spTgt>
                                        </p:tgtEl>
                                      </p:cBhvr>
                                      <p:to x="100000" y="100000"/>
                                    </p:animScale>
                                    <p:animScale>
                                      <p:cBhvr>
                                        <p:cTn id="37" dur="26">
                                          <p:stCondLst>
                                            <p:cond delay="1642"/>
                                          </p:stCondLst>
                                        </p:cTn>
                                        <p:tgtEl>
                                          <p:spTgt spid="6">
                                            <p:txEl>
                                              <p:pRg st="0" end="0"/>
                                            </p:txEl>
                                          </p:spTgt>
                                        </p:tgtEl>
                                      </p:cBhvr>
                                      <p:to x="100000" y="90000"/>
                                    </p:animScale>
                                    <p:animScale>
                                      <p:cBhvr>
                                        <p:cTn id="38" dur="166" decel="50000">
                                          <p:stCondLst>
                                            <p:cond delay="1668"/>
                                          </p:stCondLst>
                                        </p:cTn>
                                        <p:tgtEl>
                                          <p:spTgt spid="6">
                                            <p:txEl>
                                              <p:pRg st="0" end="0"/>
                                            </p:txEl>
                                          </p:spTgt>
                                        </p:tgtEl>
                                      </p:cBhvr>
                                      <p:to x="100000" y="100000"/>
                                    </p:animScale>
                                    <p:animScale>
                                      <p:cBhvr>
                                        <p:cTn id="39" dur="26">
                                          <p:stCondLst>
                                            <p:cond delay="1808"/>
                                          </p:stCondLst>
                                        </p:cTn>
                                        <p:tgtEl>
                                          <p:spTgt spid="6">
                                            <p:txEl>
                                              <p:pRg st="0" end="0"/>
                                            </p:txEl>
                                          </p:spTgt>
                                        </p:tgtEl>
                                      </p:cBhvr>
                                      <p:to x="100000" y="95000"/>
                                    </p:animScale>
                                    <p:animScale>
                                      <p:cBhvr>
                                        <p:cTn id="40" dur="166" decel="50000">
                                          <p:stCondLst>
                                            <p:cond delay="1834"/>
                                          </p:stCondLst>
                                        </p:cTn>
                                        <p:tgtEl>
                                          <p:spTgt spid="6">
                                            <p:txEl>
                                              <p:pRg st="0" end="0"/>
                                            </p:txEl>
                                          </p:spTgt>
                                        </p:tgtEl>
                                      </p:cBhvr>
                                      <p:to x="100000" y="100000"/>
                                    </p:animScale>
                                  </p:childTnLst>
                                </p:cTn>
                              </p:par>
                            </p:childTnLst>
                          </p:cTn>
                        </p:par>
                        <p:par>
                          <p:cTn id="41" fill="hold">
                            <p:stCondLst>
                              <p:cond delay="6000"/>
                            </p:stCondLst>
                            <p:childTnLst>
                              <p:par>
                                <p:cTn id="42" presetID="26" presetClass="entr" presetSubtype="0" fill="hold" nodeType="afterEffect">
                                  <p:stCondLst>
                                    <p:cond delay="0"/>
                                  </p:stCondLst>
                                  <p:childTnLst>
                                    <p:set>
                                      <p:cBhvr>
                                        <p:cTn id="43" dur="1" fill="hold">
                                          <p:stCondLst>
                                            <p:cond delay="0"/>
                                          </p:stCondLst>
                                        </p:cTn>
                                        <p:tgtEl>
                                          <p:spTgt spid="2">
                                            <p:txEl>
                                              <p:pRg st="0" end="0"/>
                                            </p:txEl>
                                          </p:spTgt>
                                        </p:tgtEl>
                                        <p:attrNameLst>
                                          <p:attrName>style.visibility</p:attrName>
                                        </p:attrNameLst>
                                      </p:cBhvr>
                                      <p:to>
                                        <p:strVal val="visible"/>
                                      </p:to>
                                    </p:set>
                                    <p:animEffect transition="in" filter="wipe(down)">
                                      <p:cBhvr>
                                        <p:cTn id="44" dur="580">
                                          <p:stCondLst>
                                            <p:cond delay="0"/>
                                          </p:stCondLst>
                                        </p:cTn>
                                        <p:tgtEl>
                                          <p:spTgt spid="2">
                                            <p:txEl>
                                              <p:pRg st="0" end="0"/>
                                            </p:txEl>
                                          </p:spTgt>
                                        </p:tgtEl>
                                      </p:cBhvr>
                                    </p:animEffect>
                                    <p:anim calcmode="lin" valueType="num">
                                      <p:cBhvr>
                                        <p:cTn id="45"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50" dur="26">
                                          <p:stCondLst>
                                            <p:cond delay="650"/>
                                          </p:stCondLst>
                                        </p:cTn>
                                        <p:tgtEl>
                                          <p:spTgt spid="2">
                                            <p:txEl>
                                              <p:pRg st="0" end="0"/>
                                            </p:txEl>
                                          </p:spTgt>
                                        </p:tgtEl>
                                      </p:cBhvr>
                                      <p:to x="100000" y="60000"/>
                                    </p:animScale>
                                    <p:animScale>
                                      <p:cBhvr>
                                        <p:cTn id="51" dur="166" decel="50000">
                                          <p:stCondLst>
                                            <p:cond delay="676"/>
                                          </p:stCondLst>
                                        </p:cTn>
                                        <p:tgtEl>
                                          <p:spTgt spid="2">
                                            <p:txEl>
                                              <p:pRg st="0" end="0"/>
                                            </p:txEl>
                                          </p:spTgt>
                                        </p:tgtEl>
                                      </p:cBhvr>
                                      <p:to x="100000" y="100000"/>
                                    </p:animScale>
                                    <p:animScale>
                                      <p:cBhvr>
                                        <p:cTn id="52" dur="26">
                                          <p:stCondLst>
                                            <p:cond delay="1312"/>
                                          </p:stCondLst>
                                        </p:cTn>
                                        <p:tgtEl>
                                          <p:spTgt spid="2">
                                            <p:txEl>
                                              <p:pRg st="0" end="0"/>
                                            </p:txEl>
                                          </p:spTgt>
                                        </p:tgtEl>
                                      </p:cBhvr>
                                      <p:to x="100000" y="80000"/>
                                    </p:animScale>
                                    <p:animScale>
                                      <p:cBhvr>
                                        <p:cTn id="53" dur="166" decel="50000">
                                          <p:stCondLst>
                                            <p:cond delay="1338"/>
                                          </p:stCondLst>
                                        </p:cTn>
                                        <p:tgtEl>
                                          <p:spTgt spid="2">
                                            <p:txEl>
                                              <p:pRg st="0" end="0"/>
                                            </p:txEl>
                                          </p:spTgt>
                                        </p:tgtEl>
                                      </p:cBhvr>
                                      <p:to x="100000" y="100000"/>
                                    </p:animScale>
                                    <p:animScale>
                                      <p:cBhvr>
                                        <p:cTn id="54" dur="26">
                                          <p:stCondLst>
                                            <p:cond delay="1642"/>
                                          </p:stCondLst>
                                        </p:cTn>
                                        <p:tgtEl>
                                          <p:spTgt spid="2">
                                            <p:txEl>
                                              <p:pRg st="0" end="0"/>
                                            </p:txEl>
                                          </p:spTgt>
                                        </p:tgtEl>
                                      </p:cBhvr>
                                      <p:to x="100000" y="90000"/>
                                    </p:animScale>
                                    <p:animScale>
                                      <p:cBhvr>
                                        <p:cTn id="55" dur="166" decel="50000">
                                          <p:stCondLst>
                                            <p:cond delay="1668"/>
                                          </p:stCondLst>
                                        </p:cTn>
                                        <p:tgtEl>
                                          <p:spTgt spid="2">
                                            <p:txEl>
                                              <p:pRg st="0" end="0"/>
                                            </p:txEl>
                                          </p:spTgt>
                                        </p:tgtEl>
                                      </p:cBhvr>
                                      <p:to x="100000" y="100000"/>
                                    </p:animScale>
                                    <p:animScale>
                                      <p:cBhvr>
                                        <p:cTn id="56" dur="26">
                                          <p:stCondLst>
                                            <p:cond delay="1808"/>
                                          </p:stCondLst>
                                        </p:cTn>
                                        <p:tgtEl>
                                          <p:spTgt spid="2">
                                            <p:txEl>
                                              <p:pRg st="0" end="0"/>
                                            </p:txEl>
                                          </p:spTgt>
                                        </p:tgtEl>
                                      </p:cBhvr>
                                      <p:to x="100000" y="95000"/>
                                    </p:animScale>
                                    <p:animScale>
                                      <p:cBhvr>
                                        <p:cTn id="57" dur="166" decel="50000">
                                          <p:stCondLst>
                                            <p:cond delay="1834"/>
                                          </p:stCondLst>
                                        </p:cTn>
                                        <p:tgtEl>
                                          <p:spTgt spid="2">
                                            <p:txEl>
                                              <p:pRg st="0" end="0"/>
                                            </p:txEl>
                                          </p:spTgt>
                                        </p:tgtEl>
                                      </p:cBhvr>
                                      <p:to x="100000" y="100000"/>
                                    </p:animScale>
                                  </p:childTnLst>
                                </p:cTn>
                              </p:par>
                            </p:childTnLst>
                          </p:cTn>
                        </p:par>
                        <p:par>
                          <p:cTn id="58" fill="hold">
                            <p:stCondLst>
                              <p:cond delay="8000"/>
                            </p:stCondLst>
                            <p:childTnLst>
                              <p:par>
                                <p:cTn id="59" presetID="26" presetClass="entr" presetSubtype="0" fill="hold" nodeType="after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Effect transition="in" filter="wipe(down)">
                                      <p:cBhvr>
                                        <p:cTn id="61" dur="580">
                                          <p:stCondLst>
                                            <p:cond delay="0"/>
                                          </p:stCondLst>
                                        </p:cTn>
                                        <p:tgtEl>
                                          <p:spTgt spid="7">
                                            <p:txEl>
                                              <p:pRg st="0" end="0"/>
                                            </p:txEl>
                                          </p:spTgt>
                                        </p:tgtEl>
                                      </p:cBhvr>
                                    </p:animEffect>
                                    <p:anim calcmode="lin" valueType="num">
                                      <p:cBhvr>
                                        <p:cTn id="62" dur="1822"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7">
                                            <p:txEl>
                                              <p:pRg st="0" end="0"/>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7">
                                            <p:txEl>
                                              <p:pRg st="0" end="0"/>
                                            </p:txEl>
                                          </p:spTgt>
                                        </p:tgtEl>
                                      </p:cBhvr>
                                      <p:to x="100000" y="60000"/>
                                    </p:animScale>
                                    <p:animScale>
                                      <p:cBhvr>
                                        <p:cTn id="68" dur="166" decel="50000">
                                          <p:stCondLst>
                                            <p:cond delay="676"/>
                                          </p:stCondLst>
                                        </p:cTn>
                                        <p:tgtEl>
                                          <p:spTgt spid="7">
                                            <p:txEl>
                                              <p:pRg st="0" end="0"/>
                                            </p:txEl>
                                          </p:spTgt>
                                        </p:tgtEl>
                                      </p:cBhvr>
                                      <p:to x="100000" y="100000"/>
                                    </p:animScale>
                                    <p:animScale>
                                      <p:cBhvr>
                                        <p:cTn id="69" dur="26">
                                          <p:stCondLst>
                                            <p:cond delay="1312"/>
                                          </p:stCondLst>
                                        </p:cTn>
                                        <p:tgtEl>
                                          <p:spTgt spid="7">
                                            <p:txEl>
                                              <p:pRg st="0" end="0"/>
                                            </p:txEl>
                                          </p:spTgt>
                                        </p:tgtEl>
                                      </p:cBhvr>
                                      <p:to x="100000" y="80000"/>
                                    </p:animScale>
                                    <p:animScale>
                                      <p:cBhvr>
                                        <p:cTn id="70" dur="166" decel="50000">
                                          <p:stCondLst>
                                            <p:cond delay="1338"/>
                                          </p:stCondLst>
                                        </p:cTn>
                                        <p:tgtEl>
                                          <p:spTgt spid="7">
                                            <p:txEl>
                                              <p:pRg st="0" end="0"/>
                                            </p:txEl>
                                          </p:spTgt>
                                        </p:tgtEl>
                                      </p:cBhvr>
                                      <p:to x="100000" y="100000"/>
                                    </p:animScale>
                                    <p:animScale>
                                      <p:cBhvr>
                                        <p:cTn id="71" dur="26">
                                          <p:stCondLst>
                                            <p:cond delay="1642"/>
                                          </p:stCondLst>
                                        </p:cTn>
                                        <p:tgtEl>
                                          <p:spTgt spid="7">
                                            <p:txEl>
                                              <p:pRg st="0" end="0"/>
                                            </p:txEl>
                                          </p:spTgt>
                                        </p:tgtEl>
                                      </p:cBhvr>
                                      <p:to x="100000" y="90000"/>
                                    </p:animScale>
                                    <p:animScale>
                                      <p:cBhvr>
                                        <p:cTn id="72" dur="166" decel="50000">
                                          <p:stCondLst>
                                            <p:cond delay="1668"/>
                                          </p:stCondLst>
                                        </p:cTn>
                                        <p:tgtEl>
                                          <p:spTgt spid="7">
                                            <p:txEl>
                                              <p:pRg st="0" end="0"/>
                                            </p:txEl>
                                          </p:spTgt>
                                        </p:tgtEl>
                                      </p:cBhvr>
                                      <p:to x="100000" y="100000"/>
                                    </p:animScale>
                                    <p:animScale>
                                      <p:cBhvr>
                                        <p:cTn id="73" dur="26">
                                          <p:stCondLst>
                                            <p:cond delay="1808"/>
                                          </p:stCondLst>
                                        </p:cTn>
                                        <p:tgtEl>
                                          <p:spTgt spid="7">
                                            <p:txEl>
                                              <p:pRg st="0" end="0"/>
                                            </p:txEl>
                                          </p:spTgt>
                                        </p:tgtEl>
                                      </p:cBhvr>
                                      <p:to x="100000" y="95000"/>
                                    </p:animScale>
                                    <p:animScale>
                                      <p:cBhvr>
                                        <p:cTn id="74" dur="166" decel="50000">
                                          <p:stCondLst>
                                            <p:cond delay="1834"/>
                                          </p:stCondLst>
                                        </p:cTn>
                                        <p:tgtEl>
                                          <p:spTgt spid="7">
                                            <p:txEl>
                                              <p:pRg st="0" end="0"/>
                                            </p:txEl>
                                          </p:spTgt>
                                        </p:tgtEl>
                                      </p:cBhvr>
                                      <p:to x="100000" y="100000"/>
                                    </p:animScale>
                                  </p:childTnLst>
                                </p:cTn>
                              </p:par>
                            </p:childTnLst>
                          </p:cTn>
                        </p:par>
                        <p:par>
                          <p:cTn id="75" fill="hold">
                            <p:stCondLst>
                              <p:cond delay="10000"/>
                            </p:stCondLst>
                            <p:childTnLst>
                              <p:par>
                                <p:cTn id="76" presetID="26" presetClass="entr" presetSubtype="0" fill="hold" nodeType="afterEffect">
                                  <p:stCondLst>
                                    <p:cond delay="0"/>
                                  </p:stCondLst>
                                  <p:childTnLst>
                                    <p:set>
                                      <p:cBhvr>
                                        <p:cTn id="77" dur="1" fill="hold">
                                          <p:stCondLst>
                                            <p:cond delay="0"/>
                                          </p:stCondLst>
                                        </p:cTn>
                                        <p:tgtEl>
                                          <p:spTgt spid="8">
                                            <p:txEl>
                                              <p:pRg st="0" end="0"/>
                                            </p:txEl>
                                          </p:spTgt>
                                        </p:tgtEl>
                                        <p:attrNameLst>
                                          <p:attrName>style.visibility</p:attrName>
                                        </p:attrNameLst>
                                      </p:cBhvr>
                                      <p:to>
                                        <p:strVal val="visible"/>
                                      </p:to>
                                    </p:set>
                                    <p:animEffect transition="in" filter="wipe(down)">
                                      <p:cBhvr>
                                        <p:cTn id="78" dur="580">
                                          <p:stCondLst>
                                            <p:cond delay="0"/>
                                          </p:stCondLst>
                                        </p:cTn>
                                        <p:tgtEl>
                                          <p:spTgt spid="8">
                                            <p:txEl>
                                              <p:pRg st="0" end="0"/>
                                            </p:txEl>
                                          </p:spTgt>
                                        </p:tgtEl>
                                      </p:cBhvr>
                                    </p:animEffect>
                                    <p:anim calcmode="lin" valueType="num">
                                      <p:cBhvr>
                                        <p:cTn id="79"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84" dur="26">
                                          <p:stCondLst>
                                            <p:cond delay="650"/>
                                          </p:stCondLst>
                                        </p:cTn>
                                        <p:tgtEl>
                                          <p:spTgt spid="8">
                                            <p:txEl>
                                              <p:pRg st="0" end="0"/>
                                            </p:txEl>
                                          </p:spTgt>
                                        </p:tgtEl>
                                      </p:cBhvr>
                                      <p:to x="100000" y="60000"/>
                                    </p:animScale>
                                    <p:animScale>
                                      <p:cBhvr>
                                        <p:cTn id="85" dur="166" decel="50000">
                                          <p:stCondLst>
                                            <p:cond delay="676"/>
                                          </p:stCondLst>
                                        </p:cTn>
                                        <p:tgtEl>
                                          <p:spTgt spid="8">
                                            <p:txEl>
                                              <p:pRg st="0" end="0"/>
                                            </p:txEl>
                                          </p:spTgt>
                                        </p:tgtEl>
                                      </p:cBhvr>
                                      <p:to x="100000" y="100000"/>
                                    </p:animScale>
                                    <p:animScale>
                                      <p:cBhvr>
                                        <p:cTn id="86" dur="26">
                                          <p:stCondLst>
                                            <p:cond delay="1312"/>
                                          </p:stCondLst>
                                        </p:cTn>
                                        <p:tgtEl>
                                          <p:spTgt spid="8">
                                            <p:txEl>
                                              <p:pRg st="0" end="0"/>
                                            </p:txEl>
                                          </p:spTgt>
                                        </p:tgtEl>
                                      </p:cBhvr>
                                      <p:to x="100000" y="80000"/>
                                    </p:animScale>
                                    <p:animScale>
                                      <p:cBhvr>
                                        <p:cTn id="87" dur="166" decel="50000">
                                          <p:stCondLst>
                                            <p:cond delay="1338"/>
                                          </p:stCondLst>
                                        </p:cTn>
                                        <p:tgtEl>
                                          <p:spTgt spid="8">
                                            <p:txEl>
                                              <p:pRg st="0" end="0"/>
                                            </p:txEl>
                                          </p:spTgt>
                                        </p:tgtEl>
                                      </p:cBhvr>
                                      <p:to x="100000" y="100000"/>
                                    </p:animScale>
                                    <p:animScale>
                                      <p:cBhvr>
                                        <p:cTn id="88" dur="26">
                                          <p:stCondLst>
                                            <p:cond delay="1642"/>
                                          </p:stCondLst>
                                        </p:cTn>
                                        <p:tgtEl>
                                          <p:spTgt spid="8">
                                            <p:txEl>
                                              <p:pRg st="0" end="0"/>
                                            </p:txEl>
                                          </p:spTgt>
                                        </p:tgtEl>
                                      </p:cBhvr>
                                      <p:to x="100000" y="90000"/>
                                    </p:animScale>
                                    <p:animScale>
                                      <p:cBhvr>
                                        <p:cTn id="89" dur="166" decel="50000">
                                          <p:stCondLst>
                                            <p:cond delay="1668"/>
                                          </p:stCondLst>
                                        </p:cTn>
                                        <p:tgtEl>
                                          <p:spTgt spid="8">
                                            <p:txEl>
                                              <p:pRg st="0" end="0"/>
                                            </p:txEl>
                                          </p:spTgt>
                                        </p:tgtEl>
                                      </p:cBhvr>
                                      <p:to x="100000" y="100000"/>
                                    </p:animScale>
                                    <p:animScale>
                                      <p:cBhvr>
                                        <p:cTn id="90" dur="26">
                                          <p:stCondLst>
                                            <p:cond delay="1808"/>
                                          </p:stCondLst>
                                        </p:cTn>
                                        <p:tgtEl>
                                          <p:spTgt spid="8">
                                            <p:txEl>
                                              <p:pRg st="0" end="0"/>
                                            </p:txEl>
                                          </p:spTgt>
                                        </p:tgtEl>
                                      </p:cBhvr>
                                      <p:to x="100000" y="95000"/>
                                    </p:animScale>
                                    <p:animScale>
                                      <p:cBhvr>
                                        <p:cTn id="91" dur="166" decel="50000">
                                          <p:stCondLst>
                                            <p:cond delay="1834"/>
                                          </p:stCondLst>
                                        </p:cTn>
                                        <p:tgtEl>
                                          <p:spTgt spid="8">
                                            <p:txEl>
                                              <p:pRg st="0" end="0"/>
                                            </p:txEl>
                                          </p:spTgt>
                                        </p:tgtEl>
                                      </p:cBhvr>
                                      <p:to x="100000" y="100000"/>
                                    </p:animScale>
                                  </p:childTnLst>
                                </p:cTn>
                              </p:par>
                            </p:childTnLst>
                          </p:cTn>
                        </p:par>
                        <p:par>
                          <p:cTn id="92" fill="hold">
                            <p:stCondLst>
                              <p:cond delay="12000"/>
                            </p:stCondLst>
                            <p:childTnLst>
                              <p:par>
                                <p:cTn id="93" presetID="26" presetClass="entr" presetSubtype="0" fill="hold" nodeType="afterEffect">
                                  <p:stCondLst>
                                    <p:cond delay="0"/>
                                  </p:stCondLst>
                                  <p:childTnLst>
                                    <p:set>
                                      <p:cBhvr>
                                        <p:cTn id="94" dur="1" fill="hold">
                                          <p:stCondLst>
                                            <p:cond delay="0"/>
                                          </p:stCondLst>
                                        </p:cTn>
                                        <p:tgtEl>
                                          <p:spTgt spid="9">
                                            <p:txEl>
                                              <p:pRg st="0" end="0"/>
                                            </p:txEl>
                                          </p:spTgt>
                                        </p:tgtEl>
                                        <p:attrNameLst>
                                          <p:attrName>style.visibility</p:attrName>
                                        </p:attrNameLst>
                                      </p:cBhvr>
                                      <p:to>
                                        <p:strVal val="visible"/>
                                      </p:to>
                                    </p:set>
                                    <p:animEffect transition="in" filter="wipe(down)">
                                      <p:cBhvr>
                                        <p:cTn id="95" dur="580">
                                          <p:stCondLst>
                                            <p:cond delay="0"/>
                                          </p:stCondLst>
                                        </p:cTn>
                                        <p:tgtEl>
                                          <p:spTgt spid="9">
                                            <p:txEl>
                                              <p:pRg st="0" end="0"/>
                                            </p:txEl>
                                          </p:spTgt>
                                        </p:tgtEl>
                                      </p:cBhvr>
                                    </p:animEffect>
                                    <p:anim calcmode="lin" valueType="num">
                                      <p:cBhvr>
                                        <p:cTn id="96" dur="1822"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9">
                                            <p:txEl>
                                              <p:pRg st="0" end="0"/>
                                            </p:txEl>
                                          </p:spTgt>
                                        </p:tgtEl>
                                        <p:attrNameLst>
                                          <p:attrName>ppt_y</p:attrName>
                                        </p:attrNameLst>
                                      </p:cBhvr>
                                      <p:tavLst>
                                        <p:tav tm="0" fmla="#ppt_y-sin(pi*$)/81">
                                          <p:val>
                                            <p:fltVal val="0"/>
                                          </p:val>
                                        </p:tav>
                                        <p:tav tm="100000">
                                          <p:val>
                                            <p:fltVal val="1"/>
                                          </p:val>
                                        </p:tav>
                                      </p:tavLst>
                                    </p:anim>
                                    <p:animScale>
                                      <p:cBhvr>
                                        <p:cTn id="101" dur="26">
                                          <p:stCondLst>
                                            <p:cond delay="650"/>
                                          </p:stCondLst>
                                        </p:cTn>
                                        <p:tgtEl>
                                          <p:spTgt spid="9">
                                            <p:txEl>
                                              <p:pRg st="0" end="0"/>
                                            </p:txEl>
                                          </p:spTgt>
                                        </p:tgtEl>
                                      </p:cBhvr>
                                      <p:to x="100000" y="60000"/>
                                    </p:animScale>
                                    <p:animScale>
                                      <p:cBhvr>
                                        <p:cTn id="102" dur="166" decel="50000">
                                          <p:stCondLst>
                                            <p:cond delay="676"/>
                                          </p:stCondLst>
                                        </p:cTn>
                                        <p:tgtEl>
                                          <p:spTgt spid="9">
                                            <p:txEl>
                                              <p:pRg st="0" end="0"/>
                                            </p:txEl>
                                          </p:spTgt>
                                        </p:tgtEl>
                                      </p:cBhvr>
                                      <p:to x="100000" y="100000"/>
                                    </p:animScale>
                                    <p:animScale>
                                      <p:cBhvr>
                                        <p:cTn id="103" dur="26">
                                          <p:stCondLst>
                                            <p:cond delay="1312"/>
                                          </p:stCondLst>
                                        </p:cTn>
                                        <p:tgtEl>
                                          <p:spTgt spid="9">
                                            <p:txEl>
                                              <p:pRg st="0" end="0"/>
                                            </p:txEl>
                                          </p:spTgt>
                                        </p:tgtEl>
                                      </p:cBhvr>
                                      <p:to x="100000" y="80000"/>
                                    </p:animScale>
                                    <p:animScale>
                                      <p:cBhvr>
                                        <p:cTn id="104" dur="166" decel="50000">
                                          <p:stCondLst>
                                            <p:cond delay="1338"/>
                                          </p:stCondLst>
                                        </p:cTn>
                                        <p:tgtEl>
                                          <p:spTgt spid="9">
                                            <p:txEl>
                                              <p:pRg st="0" end="0"/>
                                            </p:txEl>
                                          </p:spTgt>
                                        </p:tgtEl>
                                      </p:cBhvr>
                                      <p:to x="100000" y="100000"/>
                                    </p:animScale>
                                    <p:animScale>
                                      <p:cBhvr>
                                        <p:cTn id="105" dur="26">
                                          <p:stCondLst>
                                            <p:cond delay="1642"/>
                                          </p:stCondLst>
                                        </p:cTn>
                                        <p:tgtEl>
                                          <p:spTgt spid="9">
                                            <p:txEl>
                                              <p:pRg st="0" end="0"/>
                                            </p:txEl>
                                          </p:spTgt>
                                        </p:tgtEl>
                                      </p:cBhvr>
                                      <p:to x="100000" y="90000"/>
                                    </p:animScale>
                                    <p:animScale>
                                      <p:cBhvr>
                                        <p:cTn id="106" dur="166" decel="50000">
                                          <p:stCondLst>
                                            <p:cond delay="1668"/>
                                          </p:stCondLst>
                                        </p:cTn>
                                        <p:tgtEl>
                                          <p:spTgt spid="9">
                                            <p:txEl>
                                              <p:pRg st="0" end="0"/>
                                            </p:txEl>
                                          </p:spTgt>
                                        </p:tgtEl>
                                      </p:cBhvr>
                                      <p:to x="100000" y="100000"/>
                                    </p:animScale>
                                    <p:animScale>
                                      <p:cBhvr>
                                        <p:cTn id="107" dur="26">
                                          <p:stCondLst>
                                            <p:cond delay="1808"/>
                                          </p:stCondLst>
                                        </p:cTn>
                                        <p:tgtEl>
                                          <p:spTgt spid="9">
                                            <p:txEl>
                                              <p:pRg st="0" end="0"/>
                                            </p:txEl>
                                          </p:spTgt>
                                        </p:tgtEl>
                                      </p:cBhvr>
                                      <p:to x="100000" y="95000"/>
                                    </p:animScale>
                                    <p:animScale>
                                      <p:cBhvr>
                                        <p:cTn id="108" dur="166" decel="50000">
                                          <p:stCondLst>
                                            <p:cond delay="1834"/>
                                          </p:stCondLst>
                                        </p:cTn>
                                        <p:tgtEl>
                                          <p:spTgt spid="9">
                                            <p:txEl>
                                              <p:pRg st="0" end="0"/>
                                            </p:txEl>
                                          </p:spTgt>
                                        </p:tgtEl>
                                      </p:cBhvr>
                                      <p:to x="100000" y="100000"/>
                                    </p:animScale>
                                  </p:childTnLst>
                                </p:cTn>
                              </p:par>
                            </p:childTnLst>
                          </p:cTn>
                        </p:par>
                        <p:par>
                          <p:cTn id="109" fill="hold">
                            <p:stCondLst>
                              <p:cond delay="14000"/>
                            </p:stCondLst>
                            <p:childTnLst>
                              <p:par>
                                <p:cTn id="110" presetID="26" presetClass="entr" presetSubtype="0" fill="hold" nodeType="afterEffect">
                                  <p:stCondLst>
                                    <p:cond delay="0"/>
                                  </p:stCondLst>
                                  <p:childTnLst>
                                    <p:set>
                                      <p:cBhvr>
                                        <p:cTn id="111" dur="1" fill="hold">
                                          <p:stCondLst>
                                            <p:cond delay="0"/>
                                          </p:stCondLst>
                                        </p:cTn>
                                        <p:tgtEl>
                                          <p:spTgt spid="10">
                                            <p:txEl>
                                              <p:pRg st="0" end="0"/>
                                            </p:txEl>
                                          </p:spTgt>
                                        </p:tgtEl>
                                        <p:attrNameLst>
                                          <p:attrName>style.visibility</p:attrName>
                                        </p:attrNameLst>
                                      </p:cBhvr>
                                      <p:to>
                                        <p:strVal val="visible"/>
                                      </p:to>
                                    </p:set>
                                    <p:animEffect transition="in" filter="wipe(down)">
                                      <p:cBhvr>
                                        <p:cTn id="112" dur="580">
                                          <p:stCondLst>
                                            <p:cond delay="0"/>
                                          </p:stCondLst>
                                        </p:cTn>
                                        <p:tgtEl>
                                          <p:spTgt spid="10">
                                            <p:txEl>
                                              <p:pRg st="0" end="0"/>
                                            </p:txEl>
                                          </p:spTgt>
                                        </p:tgtEl>
                                      </p:cBhvr>
                                    </p:animEffect>
                                    <p:anim calcmode="lin" valueType="num">
                                      <p:cBhvr>
                                        <p:cTn id="113"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118" dur="26">
                                          <p:stCondLst>
                                            <p:cond delay="650"/>
                                          </p:stCondLst>
                                        </p:cTn>
                                        <p:tgtEl>
                                          <p:spTgt spid="10">
                                            <p:txEl>
                                              <p:pRg st="0" end="0"/>
                                            </p:txEl>
                                          </p:spTgt>
                                        </p:tgtEl>
                                      </p:cBhvr>
                                      <p:to x="100000" y="60000"/>
                                    </p:animScale>
                                    <p:animScale>
                                      <p:cBhvr>
                                        <p:cTn id="119" dur="166" decel="50000">
                                          <p:stCondLst>
                                            <p:cond delay="676"/>
                                          </p:stCondLst>
                                        </p:cTn>
                                        <p:tgtEl>
                                          <p:spTgt spid="10">
                                            <p:txEl>
                                              <p:pRg st="0" end="0"/>
                                            </p:txEl>
                                          </p:spTgt>
                                        </p:tgtEl>
                                      </p:cBhvr>
                                      <p:to x="100000" y="100000"/>
                                    </p:animScale>
                                    <p:animScale>
                                      <p:cBhvr>
                                        <p:cTn id="120" dur="26">
                                          <p:stCondLst>
                                            <p:cond delay="1312"/>
                                          </p:stCondLst>
                                        </p:cTn>
                                        <p:tgtEl>
                                          <p:spTgt spid="10">
                                            <p:txEl>
                                              <p:pRg st="0" end="0"/>
                                            </p:txEl>
                                          </p:spTgt>
                                        </p:tgtEl>
                                      </p:cBhvr>
                                      <p:to x="100000" y="80000"/>
                                    </p:animScale>
                                    <p:animScale>
                                      <p:cBhvr>
                                        <p:cTn id="121" dur="166" decel="50000">
                                          <p:stCondLst>
                                            <p:cond delay="1338"/>
                                          </p:stCondLst>
                                        </p:cTn>
                                        <p:tgtEl>
                                          <p:spTgt spid="10">
                                            <p:txEl>
                                              <p:pRg st="0" end="0"/>
                                            </p:txEl>
                                          </p:spTgt>
                                        </p:tgtEl>
                                      </p:cBhvr>
                                      <p:to x="100000" y="100000"/>
                                    </p:animScale>
                                    <p:animScale>
                                      <p:cBhvr>
                                        <p:cTn id="122" dur="26">
                                          <p:stCondLst>
                                            <p:cond delay="1642"/>
                                          </p:stCondLst>
                                        </p:cTn>
                                        <p:tgtEl>
                                          <p:spTgt spid="10">
                                            <p:txEl>
                                              <p:pRg st="0" end="0"/>
                                            </p:txEl>
                                          </p:spTgt>
                                        </p:tgtEl>
                                      </p:cBhvr>
                                      <p:to x="100000" y="90000"/>
                                    </p:animScale>
                                    <p:animScale>
                                      <p:cBhvr>
                                        <p:cTn id="123" dur="166" decel="50000">
                                          <p:stCondLst>
                                            <p:cond delay="1668"/>
                                          </p:stCondLst>
                                        </p:cTn>
                                        <p:tgtEl>
                                          <p:spTgt spid="10">
                                            <p:txEl>
                                              <p:pRg st="0" end="0"/>
                                            </p:txEl>
                                          </p:spTgt>
                                        </p:tgtEl>
                                      </p:cBhvr>
                                      <p:to x="100000" y="100000"/>
                                    </p:animScale>
                                    <p:animScale>
                                      <p:cBhvr>
                                        <p:cTn id="124" dur="26">
                                          <p:stCondLst>
                                            <p:cond delay="1808"/>
                                          </p:stCondLst>
                                        </p:cTn>
                                        <p:tgtEl>
                                          <p:spTgt spid="10">
                                            <p:txEl>
                                              <p:pRg st="0" end="0"/>
                                            </p:txEl>
                                          </p:spTgt>
                                        </p:tgtEl>
                                      </p:cBhvr>
                                      <p:to x="100000" y="95000"/>
                                    </p:animScale>
                                    <p:animScale>
                                      <p:cBhvr>
                                        <p:cTn id="125" dur="166" decel="50000">
                                          <p:stCondLst>
                                            <p:cond delay="1834"/>
                                          </p:stCondLst>
                                        </p:cTn>
                                        <p:tgtEl>
                                          <p:spTgt spid="10">
                                            <p:txEl>
                                              <p:pRg st="0" end="0"/>
                                            </p:txEl>
                                          </p:spTgt>
                                        </p:tgtEl>
                                      </p:cBhvr>
                                      <p:to x="100000" y="100000"/>
                                    </p:animScale>
                                  </p:childTnLst>
                                </p:cTn>
                              </p:par>
                            </p:childTnLst>
                          </p:cTn>
                        </p:par>
                        <p:par>
                          <p:cTn id="126" fill="hold">
                            <p:stCondLst>
                              <p:cond delay="16000"/>
                            </p:stCondLst>
                            <p:childTnLst>
                              <p:par>
                                <p:cTn id="127" presetID="26" presetClass="entr" presetSubtype="0" fill="hold" nodeType="afterEffect">
                                  <p:stCondLst>
                                    <p:cond delay="0"/>
                                  </p:stCondLst>
                                  <p:childTnLst>
                                    <p:set>
                                      <p:cBhvr>
                                        <p:cTn id="128" dur="1" fill="hold">
                                          <p:stCondLst>
                                            <p:cond delay="0"/>
                                          </p:stCondLst>
                                        </p:cTn>
                                        <p:tgtEl>
                                          <p:spTgt spid="11">
                                            <p:txEl>
                                              <p:pRg st="0" end="0"/>
                                            </p:txEl>
                                          </p:spTgt>
                                        </p:tgtEl>
                                        <p:attrNameLst>
                                          <p:attrName>style.visibility</p:attrName>
                                        </p:attrNameLst>
                                      </p:cBhvr>
                                      <p:to>
                                        <p:strVal val="visible"/>
                                      </p:to>
                                    </p:set>
                                    <p:animEffect transition="in" filter="wipe(down)">
                                      <p:cBhvr>
                                        <p:cTn id="129" dur="580">
                                          <p:stCondLst>
                                            <p:cond delay="0"/>
                                          </p:stCondLst>
                                        </p:cTn>
                                        <p:tgtEl>
                                          <p:spTgt spid="11">
                                            <p:txEl>
                                              <p:pRg st="0" end="0"/>
                                            </p:txEl>
                                          </p:spTgt>
                                        </p:tgtEl>
                                      </p:cBhvr>
                                    </p:animEffect>
                                    <p:anim calcmode="lin" valueType="num">
                                      <p:cBhvr>
                                        <p:cTn id="130" dur="1822" tmFilter="0,0; 0.14,0.36; 0.43,0.73; 0.71,0.91; 1.0,1.0">
                                          <p:stCondLst>
                                            <p:cond delay="0"/>
                                          </p:stCondLst>
                                        </p:cTn>
                                        <p:tgtEl>
                                          <p:spTgt spid="11">
                                            <p:txEl>
                                              <p:pRg st="0" end="0"/>
                                            </p:txEl>
                                          </p:spTgt>
                                        </p:tgtEl>
                                        <p:attrNameLst>
                                          <p:attrName>ppt_x</p:attrName>
                                        </p:attrNameLst>
                                      </p:cBhvr>
                                      <p:tavLst>
                                        <p:tav tm="0">
                                          <p:val>
                                            <p:strVal val="#ppt_x-0.25"/>
                                          </p:val>
                                        </p:tav>
                                        <p:tav tm="100000">
                                          <p:val>
                                            <p:strVal val="#ppt_x"/>
                                          </p:val>
                                        </p:tav>
                                      </p:tavLst>
                                    </p:anim>
                                    <p:anim calcmode="lin" valueType="num">
                                      <p:cBhvr>
                                        <p:cTn id="131" dur="664" tmFilter="0.0,0.0; 0.25,0.07; 0.50,0.2; 0.75,0.467; 1.0,1.0">
                                          <p:stCondLst>
                                            <p:cond delay="0"/>
                                          </p:stCondLst>
                                        </p:cTn>
                                        <p:tgtEl>
                                          <p:spTgt spid="11">
                                            <p:txEl>
                                              <p:pRg st="0" end="0"/>
                                            </p:txEl>
                                          </p:spTgt>
                                        </p:tgtEl>
                                        <p:attrNameLst>
                                          <p:attrName>ppt_y</p:attrName>
                                        </p:attrNameLst>
                                      </p:cBhvr>
                                      <p:tavLst>
                                        <p:tav tm="0" fmla="#ppt_y-sin(pi*$)/3">
                                          <p:val>
                                            <p:fltVal val="0.5"/>
                                          </p:val>
                                        </p:tav>
                                        <p:tav tm="100000">
                                          <p:val>
                                            <p:fltVal val="1"/>
                                          </p:val>
                                        </p:tav>
                                      </p:tavLst>
                                    </p:anim>
                                    <p:anim calcmode="lin" valueType="num">
                                      <p:cBhvr>
                                        <p:cTn id="132" dur="664" tmFilter="0, 0; 0.125,0.2665; 0.25,0.4; 0.375,0.465; 0.5,0.5;  0.625,0.535; 0.75,0.6; 0.875,0.7335; 1,1">
                                          <p:stCondLst>
                                            <p:cond delay="664"/>
                                          </p:stCondLst>
                                        </p:cTn>
                                        <p:tgtEl>
                                          <p:spTgt spid="11">
                                            <p:txEl>
                                              <p:pRg st="0" end="0"/>
                                            </p:txEl>
                                          </p:spTgt>
                                        </p:tgtEl>
                                        <p:attrNameLst>
                                          <p:attrName>ppt_y</p:attrName>
                                        </p:attrNameLst>
                                      </p:cBhvr>
                                      <p:tavLst>
                                        <p:tav tm="0" fmla="#ppt_y-sin(pi*$)/9">
                                          <p:val>
                                            <p:fltVal val="0"/>
                                          </p:val>
                                        </p:tav>
                                        <p:tav tm="100000">
                                          <p:val>
                                            <p:fltVal val="1"/>
                                          </p:val>
                                        </p:tav>
                                      </p:tavLst>
                                    </p:anim>
                                    <p:anim calcmode="lin" valueType="num">
                                      <p:cBhvr>
                                        <p:cTn id="133" dur="332" tmFilter="0, 0; 0.125,0.2665; 0.25,0.4; 0.375,0.465; 0.5,0.5;  0.625,0.535; 0.75,0.6; 0.875,0.7335; 1,1">
                                          <p:stCondLst>
                                            <p:cond delay="1324"/>
                                          </p:stCondLst>
                                        </p:cTn>
                                        <p:tgtEl>
                                          <p:spTgt spid="11">
                                            <p:txEl>
                                              <p:pRg st="0" end="0"/>
                                            </p:txEl>
                                          </p:spTgt>
                                        </p:tgtEl>
                                        <p:attrNameLst>
                                          <p:attrName>ppt_y</p:attrName>
                                        </p:attrNameLst>
                                      </p:cBhvr>
                                      <p:tavLst>
                                        <p:tav tm="0" fmla="#ppt_y-sin(pi*$)/27">
                                          <p:val>
                                            <p:fltVal val="0"/>
                                          </p:val>
                                        </p:tav>
                                        <p:tav tm="100000">
                                          <p:val>
                                            <p:fltVal val="1"/>
                                          </p:val>
                                        </p:tav>
                                      </p:tavLst>
                                    </p:anim>
                                    <p:anim calcmode="lin" valueType="num">
                                      <p:cBhvr>
                                        <p:cTn id="134" dur="164" tmFilter="0, 0; 0.125,0.2665; 0.25,0.4; 0.375,0.465; 0.5,0.5;  0.625,0.535; 0.75,0.6; 0.875,0.7335; 1,1">
                                          <p:stCondLst>
                                            <p:cond delay="1656"/>
                                          </p:stCondLst>
                                        </p:cTn>
                                        <p:tgtEl>
                                          <p:spTgt spid="11">
                                            <p:txEl>
                                              <p:pRg st="0" end="0"/>
                                            </p:txEl>
                                          </p:spTgt>
                                        </p:tgtEl>
                                        <p:attrNameLst>
                                          <p:attrName>ppt_y</p:attrName>
                                        </p:attrNameLst>
                                      </p:cBhvr>
                                      <p:tavLst>
                                        <p:tav tm="0" fmla="#ppt_y-sin(pi*$)/81">
                                          <p:val>
                                            <p:fltVal val="0"/>
                                          </p:val>
                                        </p:tav>
                                        <p:tav tm="100000">
                                          <p:val>
                                            <p:fltVal val="1"/>
                                          </p:val>
                                        </p:tav>
                                      </p:tavLst>
                                    </p:anim>
                                    <p:animScale>
                                      <p:cBhvr>
                                        <p:cTn id="135" dur="26">
                                          <p:stCondLst>
                                            <p:cond delay="650"/>
                                          </p:stCondLst>
                                        </p:cTn>
                                        <p:tgtEl>
                                          <p:spTgt spid="11">
                                            <p:txEl>
                                              <p:pRg st="0" end="0"/>
                                            </p:txEl>
                                          </p:spTgt>
                                        </p:tgtEl>
                                      </p:cBhvr>
                                      <p:to x="100000" y="60000"/>
                                    </p:animScale>
                                    <p:animScale>
                                      <p:cBhvr>
                                        <p:cTn id="136" dur="166" decel="50000">
                                          <p:stCondLst>
                                            <p:cond delay="676"/>
                                          </p:stCondLst>
                                        </p:cTn>
                                        <p:tgtEl>
                                          <p:spTgt spid="11">
                                            <p:txEl>
                                              <p:pRg st="0" end="0"/>
                                            </p:txEl>
                                          </p:spTgt>
                                        </p:tgtEl>
                                      </p:cBhvr>
                                      <p:to x="100000" y="100000"/>
                                    </p:animScale>
                                    <p:animScale>
                                      <p:cBhvr>
                                        <p:cTn id="137" dur="26">
                                          <p:stCondLst>
                                            <p:cond delay="1312"/>
                                          </p:stCondLst>
                                        </p:cTn>
                                        <p:tgtEl>
                                          <p:spTgt spid="11">
                                            <p:txEl>
                                              <p:pRg st="0" end="0"/>
                                            </p:txEl>
                                          </p:spTgt>
                                        </p:tgtEl>
                                      </p:cBhvr>
                                      <p:to x="100000" y="80000"/>
                                    </p:animScale>
                                    <p:animScale>
                                      <p:cBhvr>
                                        <p:cTn id="138" dur="166" decel="50000">
                                          <p:stCondLst>
                                            <p:cond delay="1338"/>
                                          </p:stCondLst>
                                        </p:cTn>
                                        <p:tgtEl>
                                          <p:spTgt spid="11">
                                            <p:txEl>
                                              <p:pRg st="0" end="0"/>
                                            </p:txEl>
                                          </p:spTgt>
                                        </p:tgtEl>
                                      </p:cBhvr>
                                      <p:to x="100000" y="100000"/>
                                    </p:animScale>
                                    <p:animScale>
                                      <p:cBhvr>
                                        <p:cTn id="139" dur="26">
                                          <p:stCondLst>
                                            <p:cond delay="1642"/>
                                          </p:stCondLst>
                                        </p:cTn>
                                        <p:tgtEl>
                                          <p:spTgt spid="11">
                                            <p:txEl>
                                              <p:pRg st="0" end="0"/>
                                            </p:txEl>
                                          </p:spTgt>
                                        </p:tgtEl>
                                      </p:cBhvr>
                                      <p:to x="100000" y="90000"/>
                                    </p:animScale>
                                    <p:animScale>
                                      <p:cBhvr>
                                        <p:cTn id="140" dur="166" decel="50000">
                                          <p:stCondLst>
                                            <p:cond delay="1668"/>
                                          </p:stCondLst>
                                        </p:cTn>
                                        <p:tgtEl>
                                          <p:spTgt spid="11">
                                            <p:txEl>
                                              <p:pRg st="0" end="0"/>
                                            </p:txEl>
                                          </p:spTgt>
                                        </p:tgtEl>
                                      </p:cBhvr>
                                      <p:to x="100000" y="100000"/>
                                    </p:animScale>
                                    <p:animScale>
                                      <p:cBhvr>
                                        <p:cTn id="141" dur="26">
                                          <p:stCondLst>
                                            <p:cond delay="1808"/>
                                          </p:stCondLst>
                                        </p:cTn>
                                        <p:tgtEl>
                                          <p:spTgt spid="11">
                                            <p:txEl>
                                              <p:pRg st="0" end="0"/>
                                            </p:txEl>
                                          </p:spTgt>
                                        </p:tgtEl>
                                      </p:cBhvr>
                                      <p:to x="100000" y="95000"/>
                                    </p:animScale>
                                    <p:animScale>
                                      <p:cBhvr>
                                        <p:cTn id="142" dur="166" decel="50000">
                                          <p:stCondLst>
                                            <p:cond delay="1834"/>
                                          </p:stCondLst>
                                        </p:cTn>
                                        <p:tgtEl>
                                          <p:spTgt spid="11">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8600" y="533400"/>
            <a:ext cx="8686800" cy="5715000"/>
          </a:xfrm>
          <a:effectLst>
            <a:innerShdw blurRad="63500" dist="50800">
              <a:prstClr val="black">
                <a:alpha val="50000"/>
              </a:prstClr>
            </a:innerShdw>
          </a:effectLst>
        </p:spPr>
        <p:txBody>
          <a:bodyPr anchor="t" anchorCtr="0">
            <a:noAutofit/>
          </a:bodyPr>
          <a:lstStyle/>
          <a:p>
            <a:pPr algn="l"/>
            <a:r>
              <a:rPr lang="ru-RU" sz="1400" dirty="0" smtClean="0"/>
              <a:t>   К </a:t>
            </a:r>
            <a:r>
              <a:rPr lang="ru-RU" sz="1400" dirty="0"/>
              <a:t>поставщикам и подрядчикам относят организации, поставляющие сырье и другие товарно-материальные ценности, а также оказывающие различные виды услуг (отпуск электроэнергии, пара, воды, газа и др.) и выполняющие разные работы (капитальный и текущий ремонт основных средств и др.). Расчеты с поставщиками и подрядчиками осуществляются после отгрузки ими товарно-материальных ценностей, выполнения работ или оказания услуг либо одновременно с ними с согласия организации или по ее поручению. Расчеты с поставщиками и подрядчиками осуществляются в безналичной и наличной формах. Возможно осуществление расчетов с поставщиками в </a:t>
            </a:r>
            <a:r>
              <a:rPr lang="ru-RU" sz="1400" dirty="0" err="1"/>
              <a:t>неденежной</a:t>
            </a:r>
            <a:r>
              <a:rPr lang="ru-RU" sz="1400" dirty="0"/>
              <a:t> форме. Широкое распространение в практической деятельности организации имеют такие формы </a:t>
            </a:r>
            <a:r>
              <a:rPr lang="ru-RU" sz="1400" dirty="0" err="1"/>
              <a:t>неденежных</a:t>
            </a:r>
            <a:r>
              <a:rPr lang="ru-RU" sz="1400" dirty="0"/>
              <a:t> расчетов, как товарообменные операции, вексельные расчеты, исполнение </a:t>
            </a:r>
            <a:r>
              <a:rPr lang="ru-RU" sz="1400" dirty="0" smtClean="0"/>
              <a:t>долговых </a:t>
            </a:r>
            <a:r>
              <a:rPr lang="ru-RU" sz="1400" dirty="0"/>
              <a:t>обязательств путем взаимозачетов, отступного или новации, уступка прав требования</a:t>
            </a:r>
            <a:r>
              <a:rPr lang="ru-RU" sz="1400" dirty="0" smtClean="0"/>
              <a:t>.</a:t>
            </a:r>
            <a:br>
              <a:rPr lang="ru-RU" sz="1400" dirty="0" smtClean="0"/>
            </a:br>
            <a:r>
              <a:rPr lang="ru-RU" sz="1400" dirty="0" smtClean="0"/>
              <a:t>   ООО </a:t>
            </a:r>
            <a:r>
              <a:rPr lang="ru-RU" sz="1400" dirty="0"/>
              <a:t>«</a:t>
            </a:r>
            <a:r>
              <a:rPr lang="ru-RU" sz="1400" dirty="0" err="1"/>
              <a:t>ИнтерСевер</a:t>
            </a:r>
            <a:r>
              <a:rPr lang="ru-RU" sz="1400" dirty="0"/>
              <a:t>» на материалах которой, написана дипломная работа, осуществляет следующие основные виды деятельности: выполнение проектных и изыскательских работ на реконструкцию, капитальный ремонт и новое строительство объектов жилищно-коммунального хозяйства, а также объектов социального и культурно-бытового назначения со всеми видами инженерного оборудования; проектирование, реконструкция, капитальный ремонт существующих, а также строительство новых участков инженерных сетей (водопровода, канализации, теплотрасс, кабельных и воздушных электролиний, газопроводов) протяженностью до двух километров, связанных с увеличением потребляемых мощностей и расширением объектов; выполнение проектов строительства и реконструкции дорог и объектов благоустройства населенных мест; разработка проектов на капитальный ремонт, реконструкцию и новое строительство объектов для индивидуальных застройщиков, жилищно-строительных кооперативов, гаражных, садоводческих товариществ и других общественных организаций; техническое и энергетическое обследование зданий и сооружений; сервисное обслуживание зданий и сооружений</a:t>
            </a:r>
            <a:r>
              <a:rPr lang="ru-RU" sz="1400" dirty="0" smtClean="0"/>
              <a:t>;</a:t>
            </a:r>
            <a:br>
              <a:rPr lang="ru-RU" sz="1400" dirty="0" smtClean="0"/>
            </a:br>
            <a:r>
              <a:rPr lang="ru-RU" sz="1400" dirty="0"/>
              <a:t> </a:t>
            </a:r>
            <a:r>
              <a:rPr lang="ru-RU" sz="1400" dirty="0" smtClean="0"/>
              <a:t> </a:t>
            </a:r>
            <a:r>
              <a:rPr lang="ru-RU" sz="1400" dirty="0"/>
              <a:t>Предприятие имеет лицензию на осуществление строительства зданий и сооружений 1 и 11 уровней ответственности в соответствии с государственным стандартом № ГС-4-21-02-27-0-2128002196-002351-1, выданную на основании Приказа Федерального агентства по строительству и жилищно-коммунальному хозяйству от 05.03.2005 №9/5. Срок действия лицензии по 29.05.2011</a:t>
            </a:r>
            <a:r>
              <a:rPr lang="ru-RU" sz="1400" dirty="0" smtClean="0"/>
              <a:t>.</a:t>
            </a:r>
            <a:endParaRPr lang="ru-RU" sz="1400" dirty="0"/>
          </a:p>
        </p:txBody>
      </p:sp>
    </p:spTree>
    <p:extLst>
      <p:ext uri="{BB962C8B-B14F-4D97-AF65-F5344CB8AC3E}">
        <p14:creationId xmlns:p14="http://schemas.microsoft.com/office/powerpoint/2010/main" val="988399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8600" y="76200"/>
            <a:ext cx="8686800" cy="6553200"/>
          </a:xfrm>
          <a:effectLst>
            <a:innerShdw blurRad="63500" dist="50800">
              <a:prstClr val="black">
                <a:alpha val="50000"/>
              </a:prstClr>
            </a:innerShdw>
          </a:effectLst>
        </p:spPr>
        <p:txBody>
          <a:bodyPr anchor="t" anchorCtr="0">
            <a:noAutofit/>
          </a:bodyPr>
          <a:lstStyle/>
          <a:p>
            <a:pPr algn="l"/>
            <a:r>
              <a:rPr lang="ru-RU" sz="1400" dirty="0" smtClean="0"/>
              <a:t>   </a:t>
            </a:r>
            <a:r>
              <a:rPr lang="ru-RU" sz="1400" dirty="0"/>
              <a:t>В целом по предприятию наблюдается тенденция к значительным структурным изменениям. На предприятии наблюдается политика по   упрочнению финансовой устойчивости. Все работы проводятся только после получения авансов, т.е.   прослеживается стремление к  исключению из деятельности ситуации, когда работа выполнена, а оплачивать её не торопятся. </a:t>
            </a:r>
            <a:br>
              <a:rPr lang="ru-RU" sz="1400" dirty="0"/>
            </a:br>
            <a:r>
              <a:rPr lang="ru-RU" sz="1400" dirty="0" smtClean="0"/>
              <a:t>   ООО </a:t>
            </a:r>
            <a:r>
              <a:rPr lang="ru-RU" sz="1400" dirty="0"/>
              <a:t>«</a:t>
            </a:r>
            <a:r>
              <a:rPr lang="ru-RU" sz="1400" dirty="0" err="1"/>
              <a:t>ИнтерСевер</a:t>
            </a:r>
            <a:r>
              <a:rPr lang="ru-RU" sz="1400" dirty="0"/>
              <a:t>» необходимо повысить эффективность расчетно-платежной системы, что ускорит процесс оборачиваемости денежных средств в расчетах, будет способствовать притоку других активов организации и погашению кредиторской задолженности, рациональности размера годового оборота средств в расчетах</a:t>
            </a:r>
            <a:r>
              <a:rPr lang="ru-RU" sz="1400" dirty="0" smtClean="0"/>
              <a:t>.</a:t>
            </a:r>
            <a:br>
              <a:rPr lang="ru-RU" sz="1400" dirty="0" smtClean="0"/>
            </a:br>
            <a:r>
              <a:rPr lang="ru-RU" sz="1400" dirty="0" smtClean="0"/>
              <a:t>   Организация </a:t>
            </a:r>
            <a:r>
              <a:rPr lang="ru-RU" sz="1400" dirty="0"/>
              <a:t>сотрудничает в основном с одними и теми же крупными поставщиками на протяжении ряда лет. Погашает возникающую перед ними задолженность не сразу, в связи со значительными суммами долга, многочисленностью крупных поставщиков, долгосрочностью заключаемых договоров с данными поставщиками, отсутствием достаточного количества наличных денег, наличием существенной непогашенной дебиторской задолженности. С мелкими и средними поставщиками предприятие предпочитает рассчитываться сразу. В течение анализируемого периода наблюдается положительная тенденция по уменьшению задолженности, как перед крупными, так и перед мелкими и средними поставщиками.</a:t>
            </a:r>
            <a:br>
              <a:rPr lang="ru-RU" sz="1400" dirty="0"/>
            </a:br>
            <a:r>
              <a:rPr lang="ru-RU" sz="1400" dirty="0" smtClean="0"/>
              <a:t>   В </a:t>
            </a:r>
            <a:r>
              <a:rPr lang="ru-RU" sz="1400" dirty="0"/>
              <a:t>связи с изменениями в правилах составления учетной политики (приказ Минфина России от 6 октября 2008 г. № 106н) предлагаем ООО «</a:t>
            </a:r>
            <a:r>
              <a:rPr lang="ru-RU" sz="1400" dirty="0" err="1"/>
              <a:t>ИнтерСевер</a:t>
            </a:r>
            <a:r>
              <a:rPr lang="ru-RU" sz="1400" dirty="0"/>
              <a:t>» утвердить все первичные учетные документы, применяемые для оформления расчетов с поставщиками и подрядчиками. Для этого необходимо в четной политики организации перечислить все унифицированные формы, которые будет использовать бухгалтерия (например, товарно-транспортная накладная  унифицированной формы № Т-1). При этом необходимо будет сослаться на документ, которым эти формы утверждены. Если типовая форма соответствующего документа не разработана, нужно подготовить «</a:t>
            </a:r>
            <a:r>
              <a:rPr lang="ru-RU" sz="1400" dirty="0" smtClean="0"/>
              <a:t>внутрифирменную</a:t>
            </a:r>
            <a:r>
              <a:rPr lang="ru-RU" sz="1400" dirty="0"/>
              <a:t>» с учетом требований Закона о бухгалтерском учете</a:t>
            </a:r>
            <a:r>
              <a:rPr lang="ru-RU" sz="1400" dirty="0" smtClean="0"/>
              <a:t>.</a:t>
            </a:r>
            <a:br>
              <a:rPr lang="ru-RU" sz="1400" dirty="0" smtClean="0"/>
            </a:br>
            <a:r>
              <a:rPr lang="ru-RU" sz="1400" dirty="0" smtClean="0"/>
              <a:t>   В </a:t>
            </a:r>
            <a:r>
              <a:rPr lang="ru-RU" sz="1400" dirty="0"/>
              <a:t>составе учетной политики должны быть утверждены и формы регистров бухгалтерского учета по расчетам с поставщиками и подрядчиками (п. 4 ПБУ 1/2008), предназначенные для систематизации и накопления информации, содержащейся в принятых к учету первичных документах (п. 1 ст. 10 Закона о бухгалтерском учете). Такие регистры организация вправе разрабатывать самостоятельно при соблюдении общих методических принципов бухгалтерского учета. На это указывает пункт 19 Положения  по ведению бухгалтерского учета и бухгалтерской отчетности в Российской Федерации, утвержденного приказом Минфина России от 29 июля 1998 г. № 34. Так как предприятие учет автоматизирован, то в учетной политике необходимо лишь определить технологию обработки учетной информации, то есть достаточно указать, что бухгалтерский учет ведется в стандартной версии компьютерной программы.</a:t>
            </a:r>
          </a:p>
        </p:txBody>
      </p:sp>
    </p:spTree>
    <p:extLst>
      <p:ext uri="{BB962C8B-B14F-4D97-AF65-F5344CB8AC3E}">
        <p14:creationId xmlns:p14="http://schemas.microsoft.com/office/powerpoint/2010/main" val="31572366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8600" y="76200"/>
            <a:ext cx="8686800" cy="6553200"/>
          </a:xfrm>
          <a:effectLst>
            <a:innerShdw blurRad="63500" dist="50800">
              <a:prstClr val="black">
                <a:alpha val="50000"/>
              </a:prstClr>
            </a:innerShdw>
          </a:effectLst>
        </p:spPr>
        <p:txBody>
          <a:bodyPr anchor="t" anchorCtr="0">
            <a:noAutofit/>
          </a:bodyPr>
          <a:lstStyle/>
          <a:p>
            <a:pPr algn="l"/>
            <a:r>
              <a:rPr lang="ru-RU" sz="1400" dirty="0" smtClean="0"/>
              <a:t>   </a:t>
            </a:r>
            <a:r>
              <a:rPr lang="ru-RU" sz="1400" dirty="0"/>
              <a:t>Предложением для повышения оперативности учета,  его достоверности, автоматизации расчетов, автоматизации формирования отчетных форм, углубления аналитического анализа,  ускорения обработки данных первичных документов, уменьшения трудоемкости работы, отказ от пользования типографическими бланками первичных документов и отчетности и т.д., является усовершенствование автоматизации бухгалтерского учета.  </a:t>
            </a:r>
            <a:br>
              <a:rPr lang="ru-RU" sz="1400" dirty="0"/>
            </a:br>
            <a:r>
              <a:rPr lang="ru-RU" sz="1400" dirty="0" smtClean="0"/>
              <a:t>   Новые </a:t>
            </a:r>
            <a:r>
              <a:rPr lang="ru-RU" sz="1400" dirty="0"/>
              <a:t>информационные технологии в области бухгалтерского учета открывают большие возможности для руководителей предприятий в процессе принятия решений. Программное обеспечение позволяет более оперативно получать информацию по всем вопросам, связанным с деятельностью предприятия, и своевременно принимать управленческие решения</a:t>
            </a:r>
            <a:r>
              <a:rPr lang="ru-RU" sz="1400" dirty="0" smtClean="0"/>
              <a:t>.</a:t>
            </a:r>
            <a:br>
              <a:rPr lang="ru-RU" sz="1400" dirty="0" smtClean="0"/>
            </a:br>
            <a:r>
              <a:rPr lang="ru-RU" sz="1400" dirty="0" smtClean="0"/>
              <a:t>   Программным </a:t>
            </a:r>
            <a:r>
              <a:rPr lang="ru-RU" sz="1400" dirty="0"/>
              <a:t>обеспечением может служить программа «1С: Бухгалтерия 8.0.» версия (индивидуальная конфигурация). Для доработки базовой версии программы принять в штат сотрудника по программному обеспечению, чтобы к нему впоследствии могли обращаться сотрудники бухгалтерии, для решения каких–либо проблем, связанных с этой программой и пригласить сотрудника специализированной фирмы, которые адаптируют программный продукт под специфику предприятия ООО «</a:t>
            </a:r>
            <a:r>
              <a:rPr lang="ru-RU" sz="1400" dirty="0" err="1"/>
              <a:t>ИнтерСевер</a:t>
            </a:r>
            <a:r>
              <a:rPr lang="ru-RU" sz="1400" dirty="0"/>
              <a:t>».</a:t>
            </a:r>
            <a:br>
              <a:rPr lang="ru-RU" sz="1400" dirty="0"/>
            </a:br>
            <a:r>
              <a:rPr lang="ru-RU" sz="1400" dirty="0" smtClean="0"/>
              <a:t>   Для </a:t>
            </a:r>
            <a:r>
              <a:rPr lang="ru-RU" sz="1400" dirty="0"/>
              <a:t>успешной деятельности предприятия, повышения уровня рентабельности, сохранения и приумножения его активов необходим отлаженный механизм управления, важнейшим элементом которого выступает повседневный внутрихозяйственный контроль. Руководство предприятия несет ответственность за разработку и фактическое воплощение системы внутреннего контроля. От него зависит, чтобы эта система отвечала размерам и специфике деятельности предприятия, функционировала регулярно и эффективно.</a:t>
            </a:r>
            <a:br>
              <a:rPr lang="ru-RU" sz="1400" dirty="0"/>
            </a:br>
            <a:r>
              <a:rPr lang="ru-RU" sz="1400" dirty="0" smtClean="0"/>
              <a:t>   Система </a:t>
            </a:r>
            <a:r>
              <a:rPr lang="ru-RU" sz="1400" dirty="0"/>
              <a:t>контроля должна быть экономически оправданной, то есть затраты на ее функционирование должны быть меньше потерь предприятия из-за ее отсутствия. Если система внутрихозяйственного контроля будет эффективно функционировать, это позволит сократить расходы на проведение внешнего аудита.</a:t>
            </a:r>
            <a:br>
              <a:rPr lang="ru-RU" sz="1400" dirty="0"/>
            </a:br>
            <a:r>
              <a:rPr lang="ru-RU" sz="1400" dirty="0" smtClean="0"/>
              <a:t>   Рациональная </a:t>
            </a:r>
            <a:r>
              <a:rPr lang="ru-RU" sz="1400" dirty="0"/>
              <a:t>организация расчетов с поставщиками и подрядчиками способствует укреплению договорной и расчетной дисциплины, повышению ответственности за соблюдение платежной дисциплины, сокращению кредиторской задолженности, ускорению оборачиваемости оборотных средств, улучшению финансового состояния организации.</a:t>
            </a:r>
            <a:br>
              <a:rPr lang="ru-RU" sz="1400" dirty="0"/>
            </a:br>
            <a:r>
              <a:rPr lang="ru-RU" sz="1400" dirty="0" smtClean="0"/>
              <a:t>   Результаты </a:t>
            </a:r>
            <a:r>
              <a:rPr lang="ru-RU" sz="1400" dirty="0"/>
              <a:t>эффективности учета операций с поставщиками и подрядчиками неизбежно отражаются на учете всех остальных областей деятельности организации. Выбранная стратегия может предопределить дальнейшее развитие и продолжительность финансово – хозяйственной деятельности организации. В связи с этим необходимо уделять особое внимание расчетам с поставщиками и подрядчиками.</a:t>
            </a:r>
          </a:p>
        </p:txBody>
      </p:sp>
    </p:spTree>
    <p:extLst>
      <p:ext uri="{BB962C8B-B14F-4D97-AF65-F5344CB8AC3E}">
        <p14:creationId xmlns:p14="http://schemas.microsoft.com/office/powerpoint/2010/main" val="15680375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440</Words>
  <Application>Microsoft Office PowerPoint</Application>
  <PresentationFormat>Экран (4:3)</PresentationFormat>
  <Paragraphs>15</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Office Theme</vt:lpstr>
      <vt:lpstr>Учет расчетов  с поставщиками и подрядчиками</vt:lpstr>
      <vt:lpstr>   Постоянно совершающийся кругооборот хозяйственных средств вызывает непрерывное возобновление многообразных расчетов. Одним из наиболее распространенных видов расчетов как раз и являются расчеты с поставщиками и подрядчиками за сырье, материалы, товары и прочие материальные ценности. Кроме того, установление стабильных хозяйственных связей с поставщиками и подрядчиками является важной задачей управления и менеджмента любой организации.    Рациональная организация расчетов с поставщиками и подрядчиками способствует укреплению договорной и расчетной дисциплины, повышению ответственности за соблюдение платежной дисциплины, сокращению кредиторской задолженности, ускорению оборачиваемости оборотных средств, улучшению финансового состояния организации.    Результаты эффективности учета операций с поставщиками и подрядчиками неизбежно отражаются на учете всех остальных областей деятельности организации. Выбранная стратегия может предопределить дальнейшее развитие и продолжительность финансово – хозяйственной деятельности организации.    На финансовое состояние предприятия оказывают влияние, как размеры балансовых остатков кредиторской задолженности, так и период ее оборачиваемости.     Кредиторская задолженность неизбежное следствие существующей  системы расчетов между организациями, при которой всегда  имеется  разрыв времени платежа с моментом перехода права собственности на товар, между предъявлением платежных документов к оплате и временем их фактической оплаты.    Высокая оборачиваемость кредиторской задолженность может свидетельствовать об улучшении платежной дисциплины предприятия в отношениях с поставщиками – своевременное погашение предприятием своей задолженности перед кредиторами или сокращением покупок с отсрочкой платежа.    Весомое значение в исследовании данной темы имеет изучение форм расчетов с поставщиками и подрядчиками. Широкое их разнообразие не позволяет в полном объеме затронуть все особенности их применения в деловой практике. Поэтому в настоящей работе  рассмотрены лишь отдельные аспекты основных форм расчетов с поставщиками и подрядчиками. </vt:lpstr>
      <vt:lpstr>Проанализировать законодательные акты РФ и литературные источники по учету материальных ценностей;  </vt:lpstr>
      <vt:lpstr>   К поставщикам и подрядчикам относят организации, поставляющие сырье и другие товарно-материальные ценности, а также оказывающие различные виды услуг (отпуск электроэнергии, пара, воды, газа и др.) и выполняющие разные работы (капитальный и текущий ремонт основных средств и др.). Расчеты с поставщиками и подрядчиками осуществляются после отгрузки ими товарно-материальных ценностей, выполнения работ или оказания услуг либо одновременно с ними с согласия организации или по ее поручению. Расчеты с поставщиками и подрядчиками осуществляются в безналичной и наличной формах. Возможно осуществление расчетов с поставщиками в неденежной форме. Широкое распространение в практической деятельности организации имеют такие формы неденежных расчетов, как товарообменные операции, вексельные расчеты, исполнение долговых обязательств путем взаимозачетов, отступного или новации, уступка прав требования.    ООО «ИнтерСевер» на материалах которой, написана дипломная работа, осуществляет следующие основные виды деятельности: выполнение проектных и изыскательских работ на реконструкцию, капитальный ремонт и новое строительство объектов жилищно-коммунального хозяйства, а также объектов социального и культурно-бытового назначения со всеми видами инженерного оборудования; проектирование, реконструкция, капитальный ремонт существующих, а также строительство новых участков инженерных сетей (водопровода, канализации, теплотрасс, кабельных и воздушных электролиний, газопроводов) протяженностью до двух километров, связанных с увеличением потребляемых мощностей и расширением объектов; выполнение проектов строительства и реконструкции дорог и объектов благоустройства населенных мест; разработка проектов на капитальный ремонт, реконструкцию и новое строительство объектов для индивидуальных застройщиков, жилищно-строительных кооперативов, гаражных, садоводческих товариществ и других общественных организаций; техническое и энергетическое обследование зданий и сооружений; сервисное обслуживание зданий и сооружений;   Предприятие имеет лицензию на осуществление строительства зданий и сооружений 1 и 11 уровней ответственности в соответствии с государственным стандартом № ГС-4-21-02-27-0-2128002196-002351-1, выданную на основании Приказа Федерального агентства по строительству и жилищно-коммунальному хозяйству от 05.03.2005 №9/5. Срок действия лицензии по 29.05.2011.</vt:lpstr>
      <vt:lpstr>   В целом по предприятию наблюдается тенденция к значительным структурным изменениям. На предприятии наблюдается политика по   упрочнению финансовой устойчивости. Все работы проводятся только после получения авансов, т.е.   прослеживается стремление к  исключению из деятельности ситуации, когда работа выполнена, а оплачивать её не торопятся.     ООО «ИнтерСевер» необходимо повысить эффективность расчетно-платежной системы, что ускорит процесс оборачиваемости денежных средств в расчетах, будет способствовать притоку других активов организации и погашению кредиторской задолженности, рациональности размера годового оборота средств в расчетах.    Организация сотрудничает в основном с одними и теми же крупными поставщиками на протяжении ряда лет. Погашает возникающую перед ними задолженность не сразу, в связи со значительными суммами долга, многочисленностью крупных поставщиков, долгосрочностью заключаемых договоров с данными поставщиками, отсутствием достаточного количества наличных денег, наличием существенной непогашенной дебиторской задолженности. С мелкими и средними поставщиками предприятие предпочитает рассчитываться сразу. В течение анализируемого периода наблюдается положительная тенденция по уменьшению задолженности, как перед крупными, так и перед мелкими и средними поставщиками.    В связи с изменениями в правилах составления учетной политики (приказ Минфина России от 6 октября 2008 г. № 106н) предлагаем ООО «ИнтерСевер» утвердить все первичные учетные документы, применяемые для оформления расчетов с поставщиками и подрядчиками. Для этого необходимо в четной политики организации перечислить все унифицированные формы, которые будет использовать бухгалтерия (например, товарно-транспортная накладная  унифицированной формы № Т-1). При этом необходимо будет сослаться на документ, которым эти формы утверждены. Если типовая форма соответствующего документа не разработана, нужно подготовить «внутрифирменную» с учетом требований Закона о бухгалтерском учете.    В составе учетной политики должны быть утверждены и формы регистров бухгалтерского учета по расчетам с поставщиками и подрядчиками (п. 4 ПБУ 1/2008), предназначенные для систематизации и накопления информации, содержащейся в принятых к учету первичных документах (п. 1 ст. 10 Закона о бухгалтерском учете). Такие регистры организация вправе разрабатывать самостоятельно при соблюдении общих методических принципов бухгалтерского учета. На это указывает пункт 19 Положения  по ведению бухгалтерского учета и бухгалтерской отчетности в Российской Федерации, утвержденного приказом Минфина России от 29 июля 1998 г. № 34. Так как предприятие учет автоматизирован, то в учетной политике необходимо лишь определить технологию обработки учетной информации, то есть достаточно указать, что бухгалтерский учет ведется в стандартной версии компьютерной программы.</vt:lpstr>
      <vt:lpstr>   Предложением для повышения оперативности учета,  его достоверности, автоматизации расчетов, автоматизации формирования отчетных форм, углубления аналитического анализа,  ускорения обработки данных первичных документов, уменьшения трудоемкости работы, отказ от пользования типографическими бланками первичных документов и отчетности и т.д., является усовершенствование автоматизации бухгалтерского учета.      Новые информационные технологии в области бухгалтерского учета открывают большие возможности для руководителей предприятий в процессе принятия решений. Программное обеспечение позволяет более оперативно получать информацию по всем вопросам, связанным с деятельностью предприятия, и своевременно принимать управленческие решения.    Программным обеспечением может служить программа «1С: Бухгалтерия 8.0.» версия (индивидуальная конфигурация). Для доработки базовой версии программы принять в штат сотрудника по программному обеспечению, чтобы к нему впоследствии могли обращаться сотрудники бухгалтерии, для решения каких–либо проблем, связанных с этой программой и пригласить сотрудника специализированной фирмы, которые адаптируют программный продукт под специфику предприятия ООО «ИнтерСевер».    Для успешной деятельности предприятия, повышения уровня рентабельности, сохранения и приумножения его активов необходим отлаженный механизм управления, важнейшим элементом которого выступает повседневный внутрихозяйственный контроль. Руководство предприятия несет ответственность за разработку и фактическое воплощение системы внутреннего контроля. От него зависит, чтобы эта система отвечала размерам и специфике деятельности предприятия, функционировала регулярно и эффективно.    Система контроля должна быть экономически оправданной, то есть затраты на ее функционирование должны быть меньше потерь предприятия из-за ее отсутствия. Если система внутрихозяйственного контроля будет эффективно функционировать, это позволит сократить расходы на проведение внешнего аудита.    Рациональная организация расчетов с поставщиками и подрядчиками способствует укреплению договорной и расчетной дисциплины, повышению ответственности за соблюдение платежной дисциплины, сокращению кредиторской задолженности, ускорению оборачиваемости оборотных средств, улучшению финансового состояния организации.    Результаты эффективности учета операций с поставщиками и подрядчиками неизбежно отражаются на учете всех остальных областей деятельности организации. Выбранная стратегия может предопределить дальнейшее развитие и продолжительность финансово – хозяйственной деятельности организации. В связи с этим необходимо уделять особое внимание расчетам с поставщиками и подрядчиками.</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Учет расчетов  с поставщиками и подрядчиками</dc:title>
  <dc:creator>freeloader</dc:creator>
  <cp:lastModifiedBy>freeloader</cp:lastModifiedBy>
  <cp:revision>8</cp:revision>
  <dcterms:created xsi:type="dcterms:W3CDTF">2006-08-16T00:00:00Z</dcterms:created>
  <dcterms:modified xsi:type="dcterms:W3CDTF">2009-11-27T18:47:03Z</dcterms:modified>
</cp:coreProperties>
</file>