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81" r:id="rId2"/>
    <p:sldId id="257" r:id="rId3"/>
    <p:sldId id="282" r:id="rId4"/>
    <p:sldId id="287" r:id="rId5"/>
    <p:sldId id="258" r:id="rId6"/>
    <p:sldId id="274" r:id="rId7"/>
    <p:sldId id="283" r:id="rId8"/>
    <p:sldId id="284" r:id="rId9"/>
    <p:sldId id="285" r:id="rId10"/>
    <p:sldId id="286" r:id="rId11"/>
    <p:sldId id="28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89" r:id="rId25"/>
    <p:sldId id="271" r:id="rId26"/>
    <p:sldId id="272" r:id="rId27"/>
    <p:sldId id="273" r:id="rId28"/>
    <p:sldId id="279" r:id="rId29"/>
    <p:sldId id="291" r:id="rId30"/>
    <p:sldId id="290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66"/>
    <a:srgbClr val="0000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8;&#1088;&#1080;&#1085;&#1072;\Desktop\&#1084;&#1086;&#1073;&#1080;&#1083;&#1100;&#1085;&#1099;&#1077;%20&#1074;&#1080;&#1088;&#1091;&#1089;&#1099;\&#1072;&#1085;&#1082;&#1077;&#1090;&#1072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8;&#1088;&#1080;&#1085;&#1072;\Desktop\&#1084;&#1086;&#1073;&#1080;&#1083;&#1100;&#1085;&#1099;&#1077;%20&#1074;&#1080;&#1088;&#1091;&#1089;&#1099;\&#1072;&#1085;&#1082;&#1077;&#1090;&#1072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8;&#1088;&#1080;&#1085;&#1072;\Desktop\&#1084;&#1086;&#1073;&#1080;&#1083;&#1100;&#1085;&#1099;&#1077;%20&#1074;&#1080;&#1088;&#1091;&#1089;&#1099;\&#1072;&#1085;&#1082;&#1077;&#1090;&#1072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8;&#1088;&#1080;&#1085;&#1072;\Desktop\&#1084;&#1086;&#1073;&#1080;&#1083;&#1100;&#1085;&#1099;&#1077;%20&#1074;&#1080;&#1088;&#1091;&#1089;&#1099;\&#1072;&#1085;&#1082;&#1077;&#1090;&#1072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84;&#1086;&#1073;&#1080;&#1083;&#1100;&#1085;&#1099;&#1077;%20&#1074;&#1080;&#1088;&#1091;&#1089;&#1099;\&#1072;&#1085;&#1082;&#1077;&#1090;&#107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layout/>
      <c:overlay val="0"/>
      <c:txPr>
        <a:bodyPr/>
        <a:lstStyle/>
        <a:p>
          <a:pPr>
            <a:defRPr i="1">
              <a:solidFill>
                <a:srgbClr val="000066"/>
              </a:solidFill>
            </a:defRPr>
          </a:pPr>
          <a:endParaRPr lang="ru-RU"/>
        </a:p>
      </c:tx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Лист1!$A$3</c:f>
              <c:strCache>
                <c:ptCount val="1"/>
                <c:pt idx="0">
                  <c:v>1.    Слышали ли вы о мобильных вирусах?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20261664786090941"/>
                  <c:y val="-0.159799017640782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3903924232563128"/>
                  <c:y val="4.48520239772795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2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Лист1!$B$2:$C$2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Лист1!$B$3:$C$3</c:f>
              <c:numCache>
                <c:formatCode>General</c:formatCode>
                <c:ptCount val="2"/>
                <c:pt idx="0">
                  <c:v>15</c:v>
                </c:pt>
                <c:pt idx="1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3200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layout/>
      <c:overlay val="0"/>
      <c:txPr>
        <a:bodyPr/>
        <a:lstStyle/>
        <a:p>
          <a:pPr>
            <a:defRPr sz="2400" i="1">
              <a:solidFill>
                <a:srgbClr val="000099"/>
              </a:solidFill>
            </a:defRPr>
          </a:pPr>
          <a:endParaRPr lang="ru-RU"/>
        </a:p>
      </c:tx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Лист1!$A$5</c:f>
              <c:strCache>
                <c:ptCount val="1"/>
                <c:pt idx="0">
                  <c:v>2.      Знаете ли Вы каким способом мобильный вирус проникает в телефон?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9513234035715984"/>
                  <c:y val="4.98123288821767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22893224833452441"/>
                  <c:y val="-0.13263575235466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6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Лист1!$B$4:$C$4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Лист1!$B$5:$C$5</c:f>
              <c:numCache>
                <c:formatCode>General</c:formatCode>
                <c:ptCount val="2"/>
                <c:pt idx="0">
                  <c:v>9</c:v>
                </c:pt>
                <c:pt idx="1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2400" b="1"/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txPr>
        <a:bodyPr/>
        <a:lstStyle/>
        <a:p>
          <a:pPr>
            <a:defRPr sz="2800" i="1">
              <a:solidFill>
                <a:srgbClr val="000099"/>
              </a:solidFill>
            </a:defRPr>
          </a:pPr>
          <a:endParaRPr lang="ru-RU"/>
        </a:p>
      </c:tx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Лист1!$A$7</c:f>
              <c:strCache>
                <c:ptCount val="1"/>
                <c:pt idx="0">
                  <c:v>3.    Было ли у Вас заражение телефона вирусом?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4132668530307188"/>
                  <c:y val="3.03892108463904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2086475223568362"/>
                  <c:y val="-7.28426903204334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6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Лист1!$B$6:$D$6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незнаю</c:v>
                </c:pt>
              </c:strCache>
            </c:strRef>
          </c:cat>
          <c:val>
            <c:numRef>
              <c:f>Лист1!$B$7:$D$7</c:f>
              <c:numCache>
                <c:formatCode>General</c:formatCode>
                <c:ptCount val="3"/>
                <c:pt idx="0">
                  <c:v>7</c:v>
                </c:pt>
                <c:pt idx="1">
                  <c:v>4</c:v>
                </c:pt>
                <c:pt idx="2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overlay val="0"/>
      <c:txPr>
        <a:bodyPr/>
        <a:lstStyle/>
        <a:p>
          <a:pPr>
            <a:defRPr sz="24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txPr>
        <a:bodyPr/>
        <a:lstStyle/>
        <a:p>
          <a:pPr>
            <a:defRPr sz="2400" i="1">
              <a:solidFill>
                <a:srgbClr val="000099"/>
              </a:solidFill>
            </a:defRPr>
          </a:pPr>
          <a:endParaRPr lang="ru-RU"/>
        </a:p>
      </c:tx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Лист1!$A$9</c:f>
              <c:strCache>
                <c:ptCount val="1"/>
                <c:pt idx="0">
                  <c:v>4.    Знакомы ли Вы с антивирусными программами для мобильных телефонов?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0.18999559835879468"/>
                  <c:y val="-0.170774944886762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6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Лист1!$B$8:$C$8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Лист1!$B$9:$C$9</c:f>
              <c:numCache>
                <c:formatCode>General</c:formatCode>
                <c:ptCount val="2"/>
                <c:pt idx="0">
                  <c:v>6</c:v>
                </c:pt>
                <c:pt idx="1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overlay val="0"/>
      <c:txPr>
        <a:bodyPr/>
        <a:lstStyle/>
        <a:p>
          <a:pPr>
            <a:defRPr sz="28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3200" b="1">
                    <a:solidFill>
                      <a:srgbClr val="C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Лист1!$A$17:$A$19</c:f>
              <c:strCache>
                <c:ptCount val="3"/>
                <c:pt idx="0">
                  <c:v> не знают каким способом мобильный вирус проникает в телефон</c:v>
                </c:pt>
                <c:pt idx="1">
                  <c:v> не знают заражен ли у них телефон</c:v>
                </c:pt>
                <c:pt idx="2">
                  <c:v> не знакомы с антивирусными программами для мобильных телефонов</c:v>
                </c:pt>
              </c:strCache>
            </c:strRef>
          </c:cat>
          <c:val>
            <c:numRef>
              <c:f>Лист1!$B$17:$B$19</c:f>
              <c:numCache>
                <c:formatCode>0%</c:formatCode>
                <c:ptCount val="3"/>
                <c:pt idx="0">
                  <c:v>0.63000000000000056</c:v>
                </c:pt>
                <c:pt idx="1">
                  <c:v>0.54</c:v>
                </c:pt>
                <c:pt idx="2">
                  <c:v>0.77000000000000068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6314496"/>
        <c:axId val="76947456"/>
        <c:axId val="0"/>
      </c:bar3DChart>
      <c:catAx>
        <c:axId val="463144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76947456"/>
        <c:crosses val="autoZero"/>
        <c:auto val="1"/>
        <c:lblAlgn val="ctr"/>
        <c:lblOffset val="100"/>
        <c:noMultiLvlLbl val="0"/>
      </c:catAx>
      <c:valAx>
        <c:axId val="7694745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463144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90716C-502E-4BFA-9AC4-CAE6C080E005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F4212E-E9C3-4A6F-B831-8E5527CE3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431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1BCD7-772A-49A4-A8E4-A98ABA5B1A57}" type="datetime1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57AC0-5123-44C6-89BD-5A1F205348EC}" type="datetime1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B6C7-8499-4B5E-A197-11FF7758F948}" type="datetime1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9B1F-2FAF-4485-A5C6-8C068000F27F}" type="datetime1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F186-37F3-4E7A-9A73-9A5226C2AF35}" type="datetime1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197A-B184-4A68-8793-E0901818341F}" type="datetime1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E522-2D20-4D5D-9753-BEFFD9A25FEB}" type="datetime1">
              <a:rPr lang="ru-RU" smtClean="0"/>
              <a:pPr/>
              <a:t>20.03.2015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64657-5472-4397-B848-1D62A778A066}" type="datetime1">
              <a:rPr lang="ru-RU" smtClean="0"/>
              <a:pPr/>
              <a:t>20.03.2015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51790-CE34-4FF5-948B-C58D19970732}" type="datetime1">
              <a:rPr lang="ru-RU" smtClean="0"/>
              <a:pPr/>
              <a:t>20.03.2015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11F52-C7CB-4EC9-B032-20EDD7535148}" type="datetime1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EF7ED-093B-427C-805F-49E817D53730}" type="datetime1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58842-0214-43BC-805F-A805003C2B2C}" type="datetime1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image" Target="../media/image4.gif"/><Relationship Id="rId7" Type="http://schemas.openxmlformats.org/officeDocument/2006/relationships/slide" Target="slide1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11" Type="http://schemas.openxmlformats.org/officeDocument/2006/relationships/image" Target="../media/image5.jpeg"/><Relationship Id="rId5" Type="http://schemas.openxmlformats.org/officeDocument/2006/relationships/slide" Target="slide16.xml"/><Relationship Id="rId10" Type="http://schemas.openxmlformats.org/officeDocument/2006/relationships/slide" Target="slide21.xml"/><Relationship Id="rId4" Type="http://schemas.openxmlformats.org/officeDocument/2006/relationships/slide" Target="slide15.xml"/><Relationship Id="rId9" Type="http://schemas.openxmlformats.org/officeDocument/2006/relationships/slide" Target="slide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slide" Target="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slide" Target="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slide" Target="slid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slide" Target="slide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slide" Target="slide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slide" Target="slide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ftmixer.com/2011/08/blog-post_8103.html" TargetMode="External"/><Relationship Id="rId7" Type="http://schemas.openxmlformats.org/officeDocument/2006/relationships/hyperlink" Target="http://www.kniga.ru/authors/section/201696/" TargetMode="External"/><Relationship Id="rId2" Type="http://schemas.openxmlformats.org/officeDocument/2006/relationships/hyperlink" Target="https://ru.wikipedia.org/wik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ipmks.ru/" TargetMode="External"/><Relationship Id="rId5" Type="http://schemas.openxmlformats.org/officeDocument/2006/relationships/hyperlink" Target="http://www.mobi.ru/" TargetMode="External"/><Relationship Id="rId4" Type="http://schemas.openxmlformats.org/officeDocument/2006/relationships/hyperlink" Target="http://www.hackzona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_____Microsoft_Excel_97-20031.xls"/><Relationship Id="rId5" Type="http://schemas.openxmlformats.org/officeDocument/2006/relationships/oleObject" Target="../embeddings/oleObject1.bin"/><Relationship Id="rId4" Type="http://schemas.openxmlformats.org/officeDocument/2006/relationships/hyperlink" Target="http://itsecurity.groteck.ru/keywords.php?keyword=5928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2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WordArt 3"/>
          <p:cNvSpPr>
            <a:spLocks noChangeArrowheads="1" noChangeShapeType="1" noTextEdit="1"/>
          </p:cNvSpPr>
          <p:nvPr/>
        </p:nvSpPr>
        <p:spPr bwMode="auto">
          <a:xfrm>
            <a:off x="928662" y="1571612"/>
            <a:ext cx="7286676" cy="1928826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0"/>
            <a:r>
              <a:rPr lang="ru-RU" sz="3600" b="1" kern="10" spc="50" dirty="0" smtClean="0">
                <a:ln w="11430"/>
                <a:gradFill>
                  <a:gsLst>
                    <a:gs pos="25000">
                      <a:srgbClr val="0000FF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Мобильные вирусы:</a:t>
            </a:r>
          </a:p>
          <a:p>
            <a:pPr algn="ctr" rtl="0"/>
            <a:r>
              <a:rPr lang="ru-RU" sz="3600" b="1" kern="10" spc="50" dirty="0" smtClean="0">
                <a:ln w="11430"/>
                <a:gradFill>
                  <a:gsLst>
                    <a:gs pos="25000">
                      <a:srgbClr val="0000FF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 миф или угроза?</a:t>
            </a:r>
            <a:endParaRPr lang="ru-RU" sz="3600" b="1" kern="10" spc="50" dirty="0">
              <a:ln w="11430"/>
              <a:gradFill>
                <a:gsLst>
                  <a:gs pos="25000">
                    <a:srgbClr val="0000FF"/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285728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Муниципальное бюджетное общеобразовательное учреждение «Средняя общеобразовательная школа №10 Кадетский корпус юных спасателей»</a:t>
            </a:r>
            <a:endParaRPr lang="ru-RU" b="1" dirty="0"/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3786182" y="4071942"/>
            <a:ext cx="507209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Работу выполнил: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Никитчук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Кирилл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ученик 9 «В»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МБОУ «Средняя общеобразовательная школа №10 Кадетский корпус юных спасателей»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Научный руководитель: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Лысова Т.Ю.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учитель информатики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0" y="628652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г.Рубцовск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2015г.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1</a:t>
            </a:fld>
            <a:endParaRPr lang="ru-RU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500166" y="571480"/>
          <a:ext cx="6429420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10</a:t>
            </a:fld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691680" y="1052736"/>
          <a:ext cx="5904656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35696" y="188640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Анкетирование показало:</a:t>
            </a:r>
            <a:endParaRPr lang="ru-RU" sz="3600" b="1" dirty="0">
              <a:solidFill>
                <a:srgbClr val="0000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11</a:t>
            </a:fld>
            <a:endParaRPr lang="ru-RU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5852" y="1000108"/>
            <a:ext cx="6858048" cy="484030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b="1" dirty="0"/>
              <a:t>    </a:t>
            </a:r>
            <a:r>
              <a:rPr lang="ru-RU" sz="2800" b="1" dirty="0" smtClean="0"/>
              <a:t> </a:t>
            </a:r>
            <a:r>
              <a:rPr lang="ru-RU" sz="2800" b="1" dirty="0"/>
              <a:t>мобильных вирусов насчитывает чуть менее десяти лет – достаточно серьезный возраст по меркам сотового рынка.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/>
              <a:t>       </a:t>
            </a:r>
            <a:r>
              <a:rPr lang="ru-RU" sz="2800" b="1" i="1" dirty="0">
                <a:solidFill>
                  <a:srgbClr val="000099"/>
                </a:solidFill>
              </a:rPr>
              <a:t>2000 год </a:t>
            </a:r>
            <a:r>
              <a:rPr lang="ru-RU" sz="2800" b="1" dirty="0"/>
              <a:t>– появление программы </a:t>
            </a:r>
            <a:r>
              <a:rPr lang="ru-RU" sz="2800" b="1" dirty="0" err="1">
                <a:solidFill>
                  <a:srgbClr val="0000FF"/>
                </a:solidFill>
              </a:rPr>
              <a:t>Timofonica</a:t>
            </a:r>
            <a:r>
              <a:rPr lang="ru-RU" sz="2800" b="1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/>
              <a:t>        В июне </a:t>
            </a:r>
            <a:r>
              <a:rPr lang="ru-RU" sz="2800" b="1" i="1" dirty="0">
                <a:solidFill>
                  <a:srgbClr val="000099"/>
                </a:solidFill>
              </a:rPr>
              <a:t>2004 года </a:t>
            </a:r>
            <a:r>
              <a:rPr lang="ru-RU" sz="2800" b="1" dirty="0"/>
              <a:t>группой вирусописателей 29А был разработан первый настоящий мобильный вирус – </a:t>
            </a:r>
            <a:r>
              <a:rPr lang="ru-RU" sz="2800" b="1" dirty="0" err="1">
                <a:solidFill>
                  <a:srgbClr val="0000FF"/>
                </a:solidFill>
              </a:rPr>
              <a:t>Cabir</a:t>
            </a:r>
            <a:r>
              <a:rPr lang="ru-RU" sz="2800" b="1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/>
              <a:t>     В феврале </a:t>
            </a:r>
            <a:r>
              <a:rPr lang="ru-RU" sz="2800" b="1" i="1" dirty="0">
                <a:solidFill>
                  <a:srgbClr val="000099"/>
                </a:solidFill>
              </a:rPr>
              <a:t>2006 года </a:t>
            </a:r>
            <a:r>
              <a:rPr lang="ru-RU" sz="2800" b="1" dirty="0"/>
              <a:t>появился </a:t>
            </a:r>
            <a:r>
              <a:rPr lang="ru-RU" sz="2800" b="1" dirty="0" err="1">
                <a:solidFill>
                  <a:srgbClr val="0000FF"/>
                </a:solidFill>
              </a:rPr>
              <a:t>RedBrowser</a:t>
            </a:r>
            <a:r>
              <a:rPr lang="ru-RU" sz="2800" b="1" dirty="0"/>
              <a:t> – первый мобильный вирус для телефонов с поддержкой </a:t>
            </a:r>
            <a:r>
              <a:rPr lang="ru-RU" sz="2800" b="1" dirty="0" err="1"/>
              <a:t>Java</a:t>
            </a:r>
            <a:r>
              <a:rPr lang="ru-RU" sz="2800" b="1" dirty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28861" y="351166"/>
            <a:ext cx="33530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История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12</a:t>
            </a:fld>
            <a:endParaRPr lang="ru-RU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00166" y="620713"/>
            <a:ext cx="6357982" cy="5505450"/>
          </a:xfrm>
        </p:spPr>
        <p:txBody>
          <a:bodyPr>
            <a:normAutofit fontScale="92500" lnSpcReduction="20000"/>
          </a:bodyPr>
          <a:lstStyle/>
          <a:p>
            <a:pPr algn="ctr">
              <a:buFontTx/>
              <a:buNone/>
            </a:pPr>
            <a:r>
              <a:rPr lang="ru-RU" sz="2800" b="1" dirty="0"/>
              <a:t>      Вирус для сотового телефона представляет собой приложение, которое маскируется под какую-нибудь игру или завлекательный интернет-файл. После того как абонент скачивает его на свой телефон, начинается «</a:t>
            </a:r>
            <a:r>
              <a:rPr lang="ru-RU" sz="2800" b="1" i="1" dirty="0">
                <a:solidFill>
                  <a:srgbClr val="0000FF"/>
                </a:solidFill>
              </a:rPr>
              <a:t>подрывная деятельность</a:t>
            </a:r>
            <a:r>
              <a:rPr lang="ru-RU" sz="2800" b="1" dirty="0"/>
              <a:t>». </a:t>
            </a:r>
            <a:r>
              <a:rPr lang="ru-RU" sz="2800" b="1" dirty="0">
                <a:solidFill>
                  <a:srgbClr val="C00000"/>
                </a:solidFill>
              </a:rPr>
              <a:t>Мобильный вирус </a:t>
            </a:r>
            <a:r>
              <a:rPr lang="ru-RU" sz="2800" b="1" dirty="0"/>
              <a:t>может либо заблокировать карту памяти, либо незаметно для пользователя </a:t>
            </a:r>
            <a:r>
              <a:rPr lang="ru-RU" sz="2800" b="1" i="1" dirty="0">
                <a:solidFill>
                  <a:srgbClr val="0000FF"/>
                </a:solidFill>
              </a:rPr>
              <a:t>рассылать SMS- или MMS-сообщения на платные номера</a:t>
            </a:r>
            <a:r>
              <a:rPr lang="ru-RU" sz="2800" b="1" dirty="0"/>
              <a:t>, он может также воровать данные из адресной книжки и отправлять их хозяину зловредной программы.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13</a:t>
            </a:fld>
            <a:endParaRPr lang="ru-RU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85918" y="1071546"/>
            <a:ext cx="5800740" cy="4929222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Blip>
                <a:blip r:embed="rId3"/>
              </a:buBlip>
            </a:pPr>
            <a:r>
              <a:rPr lang="ru-RU" b="1" dirty="0">
                <a:hlinkClick r:id="rId4" action="ppaction://hlinksldjump"/>
              </a:rPr>
              <a:t>Вирус-червь </a:t>
            </a:r>
            <a:r>
              <a:rPr lang="ru-RU" b="1" dirty="0" err="1">
                <a:hlinkClick r:id="rId4" action="ppaction://hlinksldjump"/>
              </a:rPr>
              <a:t>Cabir</a:t>
            </a:r>
            <a:endParaRPr lang="ru-RU" b="1" dirty="0"/>
          </a:p>
          <a:p>
            <a:pPr>
              <a:spcBef>
                <a:spcPts val="1200"/>
              </a:spcBef>
              <a:buBlip>
                <a:blip r:embed="rId3"/>
              </a:buBlip>
            </a:pPr>
            <a:r>
              <a:rPr lang="ru-RU" b="1" dirty="0">
                <a:hlinkClick r:id="rId5" action="ppaction://hlinksldjump"/>
              </a:rPr>
              <a:t>Вирус </a:t>
            </a:r>
            <a:r>
              <a:rPr lang="ru-RU" b="1" dirty="0" err="1">
                <a:hlinkClick r:id="rId5" action="ppaction://hlinksldjump"/>
              </a:rPr>
              <a:t>CommWarrior</a:t>
            </a:r>
            <a:endParaRPr lang="ru-RU" b="1" dirty="0"/>
          </a:p>
          <a:p>
            <a:pPr>
              <a:spcBef>
                <a:spcPts val="1200"/>
              </a:spcBef>
              <a:buBlip>
                <a:blip r:embed="rId3"/>
              </a:buBlip>
            </a:pPr>
            <a:r>
              <a:rPr lang="ru-RU" b="1" dirty="0">
                <a:hlinkClick r:id="rId6" action="ppaction://hlinksldjump"/>
              </a:rPr>
              <a:t>Вирус-Шпион </a:t>
            </a:r>
            <a:r>
              <a:rPr lang="ru-RU" b="1" dirty="0" err="1">
                <a:hlinkClick r:id="rId6" action="ppaction://hlinksldjump"/>
              </a:rPr>
              <a:t>Flexispy</a:t>
            </a:r>
            <a:endParaRPr lang="ru-RU" b="1" dirty="0"/>
          </a:p>
          <a:p>
            <a:pPr>
              <a:spcBef>
                <a:spcPts val="1200"/>
              </a:spcBef>
              <a:buBlip>
                <a:blip r:embed="rId3"/>
              </a:buBlip>
            </a:pPr>
            <a:r>
              <a:rPr lang="ru-RU" b="1" dirty="0" err="1">
                <a:hlinkClick r:id="rId7" action="ppaction://hlinksldjump"/>
              </a:rPr>
              <a:t>Кросс-платформенный</a:t>
            </a:r>
            <a:r>
              <a:rPr lang="ru-RU" b="1" dirty="0">
                <a:hlinkClick r:id="rId7" action="ppaction://hlinksldjump"/>
              </a:rPr>
              <a:t> вирус </a:t>
            </a:r>
            <a:r>
              <a:rPr lang="ru-RU" b="1" dirty="0" err="1">
                <a:hlinkClick r:id="rId7" action="ppaction://hlinksldjump"/>
              </a:rPr>
              <a:t>Cxover</a:t>
            </a:r>
            <a:endParaRPr lang="ru-RU" b="1" dirty="0"/>
          </a:p>
          <a:p>
            <a:pPr>
              <a:spcBef>
                <a:spcPts val="1200"/>
              </a:spcBef>
              <a:buBlip>
                <a:blip r:embed="rId3"/>
              </a:buBlip>
            </a:pPr>
            <a:r>
              <a:rPr lang="ru-RU" b="1" dirty="0" err="1">
                <a:hlinkClick r:id="rId8" action="ppaction://hlinksldjump"/>
              </a:rPr>
              <a:t>Вирус-троян</a:t>
            </a:r>
            <a:r>
              <a:rPr lang="ru-RU" b="1" dirty="0">
                <a:hlinkClick r:id="rId8" action="ppaction://hlinksldjump"/>
              </a:rPr>
              <a:t> </a:t>
            </a:r>
            <a:r>
              <a:rPr lang="ru-RU" b="1" dirty="0" err="1">
                <a:hlinkClick r:id="rId8" action="ppaction://hlinksldjump"/>
              </a:rPr>
              <a:t>RedBrowser</a:t>
            </a:r>
            <a:endParaRPr lang="ru-RU" b="1" dirty="0"/>
          </a:p>
          <a:p>
            <a:pPr>
              <a:spcBef>
                <a:spcPts val="1200"/>
              </a:spcBef>
              <a:buBlip>
                <a:blip r:embed="rId3"/>
              </a:buBlip>
            </a:pPr>
            <a:r>
              <a:rPr lang="ru-RU" b="1" dirty="0" err="1">
                <a:hlinkClick r:id="rId9" action="ppaction://hlinksldjump"/>
              </a:rPr>
              <a:t>Вирус-троян</a:t>
            </a:r>
            <a:r>
              <a:rPr lang="ru-RU" b="1" dirty="0">
                <a:hlinkClick r:id="rId9" action="ppaction://hlinksldjump"/>
              </a:rPr>
              <a:t> </a:t>
            </a:r>
            <a:r>
              <a:rPr lang="ru-RU" b="1" dirty="0" err="1">
                <a:hlinkClick r:id="rId9" action="ppaction://hlinksldjump"/>
              </a:rPr>
              <a:t>Webster</a:t>
            </a:r>
            <a:endParaRPr lang="ru-RU" b="1" dirty="0"/>
          </a:p>
          <a:p>
            <a:pPr>
              <a:spcBef>
                <a:spcPts val="1200"/>
              </a:spcBef>
              <a:buBlip>
                <a:blip r:embed="rId3"/>
              </a:buBlip>
            </a:pP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000232" y="285728"/>
            <a:ext cx="4786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C00000"/>
                </a:solidFill>
              </a:rPr>
              <a:t>Червивое разнообразие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14337" name="Picture 1" descr="C:\Users\User\Desktop\мобильные вирусы\11211732-virus_mobile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500694" y="5278442"/>
            <a:ext cx="2211381" cy="1579558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14</a:t>
            </a:fld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8229600" cy="922337"/>
          </a:xfrm>
        </p:spPr>
        <p:txBody>
          <a:bodyPr>
            <a:normAutofit/>
          </a:bodyPr>
          <a:lstStyle/>
          <a:p>
            <a:r>
              <a:rPr lang="ru-RU" sz="3200" b="1" i="1" u="sng" dirty="0">
                <a:solidFill>
                  <a:srgbClr val="C00000"/>
                </a:solidFill>
                <a:latin typeface="Century Schoolbook" pitchFamily="18" charset="0"/>
              </a:rPr>
              <a:t>Вирус-червь </a:t>
            </a:r>
            <a:r>
              <a:rPr lang="ru-RU" sz="3200" b="1" i="1" u="sng" dirty="0" err="1">
                <a:solidFill>
                  <a:srgbClr val="C00000"/>
                </a:solidFill>
                <a:latin typeface="Century Schoolbook" pitchFamily="18" charset="0"/>
              </a:rPr>
              <a:t>Cabir</a:t>
            </a:r>
            <a:endParaRPr lang="ru-RU" sz="3200" b="1" i="1" u="sng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43042" y="1125538"/>
            <a:ext cx="6143668" cy="5446734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2400" b="1" dirty="0">
                <a:solidFill>
                  <a:srgbClr val="C00000"/>
                </a:solidFill>
              </a:rPr>
              <a:t>Первый вирус </a:t>
            </a:r>
            <a:r>
              <a:rPr lang="ru-RU" sz="2400" b="1" dirty="0"/>
              <a:t>для сотовых телефонов был обнаружен в </a:t>
            </a:r>
            <a:r>
              <a:rPr lang="ru-RU" sz="2400" b="1" i="1" dirty="0">
                <a:solidFill>
                  <a:srgbClr val="000099"/>
                </a:solidFill>
              </a:rPr>
              <a:t>2004 году</a:t>
            </a:r>
            <a:r>
              <a:rPr lang="ru-RU" sz="2400" b="1" dirty="0"/>
              <a:t>, и со временем под его действием оказалось 23 страны. Это так называемый компьютерный червь, получивший название </a:t>
            </a:r>
            <a:r>
              <a:rPr lang="ru-RU" sz="2400" b="1" dirty="0" err="1">
                <a:solidFill>
                  <a:srgbClr val="FF0000"/>
                </a:solidFill>
              </a:rPr>
              <a:t>Cabir</a:t>
            </a:r>
            <a:r>
              <a:rPr lang="ru-RU" sz="2400" b="1" dirty="0"/>
              <a:t>. Он заражает смартфоны на </a:t>
            </a:r>
            <a:r>
              <a:rPr lang="ru-RU" sz="2400" b="1" dirty="0" err="1"/>
              <a:t>Symbian</a:t>
            </a:r>
            <a:r>
              <a:rPr lang="ru-RU" sz="2400" b="1" dirty="0"/>
              <a:t>. Вирус доставляется на трубку в виде SIS-файла, маскируясь под утилиту управления безопасностью. «Зараженный» смартфон начинает поиск других уязвимых аппаратов и пересылает на них файл, содержавший червя. </a:t>
            </a:r>
            <a:endParaRPr lang="ru-RU" sz="2400" b="1" dirty="0" smtClean="0"/>
          </a:p>
          <a:p>
            <a:pPr algn="ctr">
              <a:lnSpc>
                <a:spcPct val="90000"/>
              </a:lnSpc>
              <a:buNone/>
            </a:pPr>
            <a:r>
              <a:rPr lang="ru-RU" sz="2400" b="1" i="1" dirty="0" smtClean="0">
                <a:solidFill>
                  <a:srgbClr val="000099"/>
                </a:solidFill>
              </a:rPr>
              <a:t>Вирус </a:t>
            </a:r>
            <a:r>
              <a:rPr lang="ru-RU" sz="2400" b="1" i="1" dirty="0">
                <a:solidFill>
                  <a:srgbClr val="000099"/>
                </a:solidFill>
              </a:rPr>
              <a:t>не уничтожает пользовательские данные, но блокирует санкционированные Bluetooth-соединения и потребляет ресурсы аккумулятора. </a:t>
            </a:r>
          </a:p>
        </p:txBody>
      </p:sp>
      <p:pic>
        <p:nvPicPr>
          <p:cNvPr id="7174" name="Picture 6" descr="36_2_4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6000768"/>
            <a:ext cx="785818" cy="729298"/>
          </a:xfrm>
          <a:prstGeom prst="rect">
            <a:avLst/>
          </a:prstGeom>
          <a:noFill/>
        </p:spPr>
      </p:pic>
      <p:pic>
        <p:nvPicPr>
          <p:cNvPr id="13314" name="Picture 2" descr="Clean - простой в использовании и быстрый инструмент для удаления - 25 Ноября 2013 - Blog - Bmwclub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142852"/>
            <a:ext cx="790783" cy="1000108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15</a:t>
            </a:fld>
            <a:endParaRPr lang="ru-RU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500042"/>
            <a:ext cx="5715040" cy="582594"/>
          </a:xfrm>
        </p:spPr>
        <p:txBody>
          <a:bodyPr>
            <a:normAutofit fontScale="90000"/>
          </a:bodyPr>
          <a:lstStyle/>
          <a:p>
            <a:r>
              <a:rPr lang="ru-RU" sz="3600" b="1" i="1" u="sng" dirty="0">
                <a:solidFill>
                  <a:srgbClr val="C00000"/>
                </a:solidFill>
                <a:latin typeface="Century Schoolbook" pitchFamily="18" charset="0"/>
              </a:rPr>
              <a:t>Вирус </a:t>
            </a:r>
            <a:r>
              <a:rPr lang="ru-RU" sz="3600" b="1" i="1" u="sng" dirty="0" err="1">
                <a:solidFill>
                  <a:srgbClr val="C00000"/>
                </a:solidFill>
                <a:latin typeface="Century Schoolbook" pitchFamily="18" charset="0"/>
              </a:rPr>
              <a:t>CommWarrior</a:t>
            </a:r>
            <a:endParaRPr lang="ru-RU" sz="3600" b="1" i="1" u="sng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4480" y="1928802"/>
            <a:ext cx="6000792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/>
              <a:t>В </a:t>
            </a:r>
            <a:r>
              <a:rPr lang="ru-RU" b="1" dirty="0">
                <a:solidFill>
                  <a:srgbClr val="000099"/>
                </a:solidFill>
              </a:rPr>
              <a:t>2005 году </a:t>
            </a:r>
            <a:r>
              <a:rPr lang="ru-RU" b="1" dirty="0"/>
              <a:t>появился более опасный вирус, чем </a:t>
            </a:r>
            <a:r>
              <a:rPr lang="ru-RU" b="1" dirty="0" err="1">
                <a:solidFill>
                  <a:srgbClr val="0000FF"/>
                </a:solidFill>
              </a:rPr>
              <a:t>Cabir</a:t>
            </a:r>
            <a:r>
              <a:rPr lang="ru-RU" b="1" dirty="0"/>
              <a:t>. Его назвали </a:t>
            </a:r>
            <a:r>
              <a:rPr lang="ru-RU" b="1" i="1" dirty="0" err="1">
                <a:solidFill>
                  <a:srgbClr val="FF0000"/>
                </a:solidFill>
              </a:rPr>
              <a:t>CommWarrior</a:t>
            </a:r>
            <a:r>
              <a:rPr lang="ru-RU" b="1" dirty="0"/>
              <a:t>. Эта программа довольно долго терроризировала смартфоны абонентов 22 стран мира. </a:t>
            </a:r>
            <a:r>
              <a:rPr lang="ru-RU" b="1" dirty="0" err="1"/>
              <a:t>CommWarrior</a:t>
            </a:r>
            <a:r>
              <a:rPr lang="ru-RU" b="1" dirty="0"/>
              <a:t> атаковал Symbian-аппараты на S60 и </a:t>
            </a:r>
            <a:r>
              <a:rPr lang="ru-RU" b="1" i="1" dirty="0">
                <a:solidFill>
                  <a:srgbClr val="0000FF"/>
                </a:solidFill>
              </a:rPr>
              <a:t>распространялся через </a:t>
            </a:r>
            <a:r>
              <a:rPr lang="ru-RU" b="1" i="1" dirty="0" err="1">
                <a:solidFill>
                  <a:srgbClr val="0000FF"/>
                </a:solidFill>
              </a:rPr>
              <a:t>Bluetooth</a:t>
            </a:r>
            <a:r>
              <a:rPr lang="ru-RU" b="1" i="1" dirty="0">
                <a:solidFill>
                  <a:srgbClr val="0000FF"/>
                </a:solidFill>
              </a:rPr>
              <a:t> или MMS </a:t>
            </a:r>
          </a:p>
        </p:txBody>
      </p:sp>
      <p:pic>
        <p:nvPicPr>
          <p:cNvPr id="8197" name="Picture 5" descr="36_2_4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951" y="5860503"/>
            <a:ext cx="765197" cy="710159"/>
          </a:xfrm>
          <a:prstGeom prst="rect">
            <a:avLst/>
          </a:prstGeom>
          <a:noFill/>
        </p:spPr>
      </p:pic>
      <p:pic>
        <p:nvPicPr>
          <p:cNvPr id="12290" name="Picture 2" descr="Commwarrior.Q - новая угроза мобильным телефонам - новости сотовой связи на Mobiset.Ru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67434" y="285728"/>
            <a:ext cx="1524011" cy="1143008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16</a:t>
            </a:fld>
            <a:endParaRPr lang="ru-RU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714356"/>
            <a:ext cx="4786346" cy="654032"/>
          </a:xfrm>
        </p:spPr>
        <p:txBody>
          <a:bodyPr>
            <a:normAutofit fontScale="90000"/>
          </a:bodyPr>
          <a:lstStyle/>
          <a:p>
            <a:r>
              <a:rPr lang="ru-RU" sz="3600" b="1" i="1" u="sng" dirty="0">
                <a:solidFill>
                  <a:srgbClr val="C00000"/>
                </a:solidFill>
                <a:latin typeface="Century Schoolbook" pitchFamily="18" charset="0"/>
              </a:rPr>
              <a:t>Вирус-Шпион </a:t>
            </a:r>
            <a:r>
              <a:rPr lang="ru-RU" sz="3600" b="1" i="1" u="sng" dirty="0" smtClean="0">
                <a:solidFill>
                  <a:srgbClr val="C00000"/>
                </a:solidFill>
                <a:latin typeface="Century Schoolbook" pitchFamily="18" charset="0"/>
              </a:rPr>
              <a:t/>
            </a:r>
            <a:br>
              <a:rPr lang="ru-RU" sz="3600" b="1" i="1" u="sng" dirty="0" smtClean="0">
                <a:solidFill>
                  <a:srgbClr val="C00000"/>
                </a:solidFill>
                <a:latin typeface="Century Schoolbook" pitchFamily="18" charset="0"/>
              </a:rPr>
            </a:br>
            <a:r>
              <a:rPr lang="ru-RU" sz="3600" b="1" i="1" u="sng" dirty="0" err="1" smtClean="0">
                <a:solidFill>
                  <a:srgbClr val="C00000"/>
                </a:solidFill>
                <a:latin typeface="Century Schoolbook" pitchFamily="18" charset="0"/>
              </a:rPr>
              <a:t>Flexispy</a:t>
            </a:r>
            <a:endParaRPr lang="ru-RU" sz="3600" b="1" i="1" u="sng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71604" y="1857364"/>
            <a:ext cx="6357982" cy="4740277"/>
          </a:xfrm>
        </p:spPr>
        <p:txBody>
          <a:bodyPr>
            <a:normAutofit fontScale="92500"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b="1" dirty="0"/>
              <a:t>     В апреле </a:t>
            </a:r>
            <a:r>
              <a:rPr lang="ru-RU" b="1" i="1" dirty="0" smtClean="0">
                <a:solidFill>
                  <a:srgbClr val="000099"/>
                </a:solidFill>
              </a:rPr>
              <a:t>2010 </a:t>
            </a:r>
            <a:r>
              <a:rPr lang="ru-RU" b="1" i="1" dirty="0">
                <a:solidFill>
                  <a:srgbClr val="000099"/>
                </a:solidFill>
              </a:rPr>
              <a:t>года </a:t>
            </a:r>
            <a:r>
              <a:rPr lang="ru-RU" b="1" dirty="0"/>
              <a:t>была обнаружена коварная программа </a:t>
            </a:r>
            <a:r>
              <a:rPr lang="ru-RU" b="1" dirty="0" err="1">
                <a:solidFill>
                  <a:srgbClr val="FF0000"/>
                </a:solidFill>
              </a:rPr>
              <a:t>Flexispy</a:t>
            </a:r>
            <a:r>
              <a:rPr lang="ru-RU" b="1" dirty="0"/>
              <a:t>, продававшаяся через Интернет за 50 долларов США. Это полнофункциональный шпион, который устанавливает </a:t>
            </a:r>
            <a:r>
              <a:rPr lang="ru-RU" b="1" dirty="0" smtClean="0"/>
              <a:t> тотальный </a:t>
            </a:r>
            <a:r>
              <a:rPr lang="ru-RU" b="1" dirty="0"/>
              <a:t>контроль над смартфоном и начинает</a:t>
            </a:r>
            <a:r>
              <a:rPr lang="ru-RU" b="1" dirty="0">
                <a:solidFill>
                  <a:srgbClr val="0000FF"/>
                </a:solidFill>
              </a:rPr>
              <a:t> </a:t>
            </a:r>
            <a:endParaRPr lang="ru-RU" b="1" dirty="0" smtClean="0">
              <a:solidFill>
                <a:srgbClr val="0000FF"/>
              </a:solidFill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b="1" i="1" dirty="0" smtClean="0">
                <a:solidFill>
                  <a:srgbClr val="0000FF"/>
                </a:solidFill>
              </a:rPr>
              <a:t>исправно </a:t>
            </a:r>
            <a:r>
              <a:rPr lang="ru-RU" b="1" i="1" dirty="0">
                <a:solidFill>
                  <a:srgbClr val="0000FF"/>
                </a:solidFill>
              </a:rPr>
              <a:t>отсылать своему хозяину всю информацию о совершенных звонках и отправленных SMS</a:t>
            </a:r>
            <a:r>
              <a:rPr lang="ru-RU" b="1" dirty="0"/>
              <a:t>.</a:t>
            </a:r>
          </a:p>
        </p:txBody>
      </p:sp>
      <p:pic>
        <p:nvPicPr>
          <p:cNvPr id="9221" name="Picture 5" descr="36_2_4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6072206"/>
            <a:ext cx="846693" cy="785794"/>
          </a:xfrm>
          <a:prstGeom prst="rect">
            <a:avLst/>
          </a:prstGeom>
          <a:noFill/>
        </p:spPr>
      </p:pic>
      <p:pic>
        <p:nvPicPr>
          <p:cNvPr id="11266" name="Picture 2" descr="World Entertainment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285728"/>
            <a:ext cx="2528872" cy="1447246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17</a:t>
            </a:fld>
            <a:endParaRPr lang="ru-RU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52" y="357166"/>
            <a:ext cx="4614866" cy="1143000"/>
          </a:xfrm>
        </p:spPr>
        <p:txBody>
          <a:bodyPr>
            <a:normAutofit fontScale="90000"/>
          </a:bodyPr>
          <a:lstStyle/>
          <a:p>
            <a:r>
              <a:rPr lang="ru-RU" sz="3200" b="1" i="1" u="sng" dirty="0" err="1" smtClean="0">
                <a:solidFill>
                  <a:srgbClr val="C00000"/>
                </a:solidFill>
                <a:latin typeface="Century Schoolbook" pitchFamily="18" charset="0"/>
              </a:rPr>
              <a:t>Кросс-платформенный</a:t>
            </a:r>
            <a:r>
              <a:rPr lang="ru-RU" sz="3200" b="1" i="1" u="sng" dirty="0" smtClean="0">
                <a:solidFill>
                  <a:srgbClr val="C00000"/>
                </a:solidFill>
                <a:latin typeface="Century Schoolbook" pitchFamily="18" charset="0"/>
              </a:rPr>
              <a:t/>
            </a:r>
            <a:br>
              <a:rPr lang="ru-RU" sz="3200" b="1" i="1" u="sng" dirty="0" smtClean="0">
                <a:solidFill>
                  <a:srgbClr val="C00000"/>
                </a:solidFill>
                <a:latin typeface="Century Schoolbook" pitchFamily="18" charset="0"/>
              </a:rPr>
            </a:br>
            <a:r>
              <a:rPr lang="ru-RU" sz="3200" b="1" i="1" u="sng" dirty="0" smtClean="0">
                <a:solidFill>
                  <a:srgbClr val="C00000"/>
                </a:solidFill>
                <a:latin typeface="Century Schoolbook" pitchFamily="18" charset="0"/>
              </a:rPr>
              <a:t> </a:t>
            </a:r>
            <a:r>
              <a:rPr lang="ru-RU" sz="3200" b="1" i="1" u="sng" dirty="0">
                <a:solidFill>
                  <a:srgbClr val="C00000"/>
                </a:solidFill>
                <a:latin typeface="Century Schoolbook" pitchFamily="18" charset="0"/>
              </a:rPr>
              <a:t>вирус </a:t>
            </a:r>
            <a:r>
              <a:rPr lang="ru-RU" sz="3200" b="1" i="1" u="sng" dirty="0" err="1">
                <a:solidFill>
                  <a:srgbClr val="C00000"/>
                </a:solidFill>
                <a:latin typeface="Century Schoolbook" pitchFamily="18" charset="0"/>
              </a:rPr>
              <a:t>Cxover</a:t>
            </a:r>
            <a:endParaRPr lang="ru-RU" sz="3200" b="1" i="1" u="sng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290" y="2071678"/>
            <a:ext cx="6715172" cy="4525963"/>
          </a:xfrm>
        </p:spPr>
        <p:txBody>
          <a:bodyPr>
            <a:normAutofit lnSpcReduction="10000"/>
          </a:bodyPr>
          <a:lstStyle/>
          <a:p>
            <a:pPr algn="ctr">
              <a:buFontTx/>
              <a:buNone/>
            </a:pPr>
            <a:r>
              <a:rPr lang="ru-RU" b="1" dirty="0"/>
              <a:t>        Это первый мобильный вирус, </a:t>
            </a:r>
            <a:r>
              <a:rPr lang="ru-RU" b="1" i="1" dirty="0">
                <a:solidFill>
                  <a:srgbClr val="0000FF"/>
                </a:solidFill>
              </a:rPr>
              <a:t>способный распространяться в разных операционных системах</a:t>
            </a:r>
            <a:r>
              <a:rPr lang="ru-RU" b="1" dirty="0"/>
              <a:t>. При запуске он определяет ОС, проникает в компьютер и ищет доступные мобильные устройства через </a:t>
            </a:r>
            <a:r>
              <a:rPr lang="ru-RU" b="1" dirty="0" err="1"/>
              <a:t>ActiveSync</a:t>
            </a:r>
            <a:r>
              <a:rPr lang="ru-RU" b="1" dirty="0"/>
              <a:t>. Затем вирус копирует себя на найденное </a:t>
            </a:r>
            <a:r>
              <a:rPr lang="ru-RU" b="1" dirty="0" smtClean="0"/>
              <a:t>устройство. </a:t>
            </a:r>
            <a:endParaRPr lang="ru-RU" b="1" dirty="0"/>
          </a:p>
        </p:txBody>
      </p:sp>
      <p:pic>
        <p:nvPicPr>
          <p:cNvPr id="10245" name="Picture 5" descr="36_2_4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6000768"/>
            <a:ext cx="768011" cy="712771"/>
          </a:xfrm>
          <a:prstGeom prst="rect">
            <a:avLst/>
          </a:prstGeom>
          <a:noFill/>
        </p:spPr>
      </p:pic>
      <p:pic>
        <p:nvPicPr>
          <p:cNvPr id="2" name="Picture 2" descr="http://www.gohacking.com/wp-content/uploads/2009/06/cell_spy1-300x236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500042"/>
            <a:ext cx="1725408" cy="1357322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18</a:t>
            </a:fld>
            <a:endParaRPr lang="ru-RU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5686436" cy="868346"/>
          </a:xfrm>
        </p:spPr>
        <p:txBody>
          <a:bodyPr>
            <a:normAutofit fontScale="90000"/>
          </a:bodyPr>
          <a:lstStyle/>
          <a:p>
            <a:r>
              <a:rPr lang="ru-RU" sz="3200" b="1" i="1" u="sng" dirty="0" err="1">
                <a:solidFill>
                  <a:srgbClr val="C00000"/>
                </a:solidFill>
                <a:latin typeface="Century Schoolbook" pitchFamily="18" charset="0"/>
              </a:rPr>
              <a:t>Вирус-троян</a:t>
            </a:r>
            <a:r>
              <a:rPr lang="ru-RU" sz="3200" b="1" i="1" u="sng" dirty="0">
                <a:solidFill>
                  <a:srgbClr val="C00000"/>
                </a:solidFill>
                <a:latin typeface="Century Schoolbook" pitchFamily="18" charset="0"/>
              </a:rPr>
              <a:t> </a:t>
            </a:r>
            <a:r>
              <a:rPr lang="ru-RU" sz="3200" b="1" i="1" u="sng" dirty="0" smtClean="0">
                <a:solidFill>
                  <a:srgbClr val="C00000"/>
                </a:solidFill>
                <a:latin typeface="Century Schoolbook" pitchFamily="18" charset="0"/>
              </a:rPr>
              <a:t/>
            </a:r>
            <a:br>
              <a:rPr lang="ru-RU" sz="3200" b="1" i="1" u="sng" dirty="0" smtClean="0">
                <a:solidFill>
                  <a:srgbClr val="C00000"/>
                </a:solidFill>
                <a:latin typeface="Century Schoolbook" pitchFamily="18" charset="0"/>
              </a:rPr>
            </a:br>
            <a:r>
              <a:rPr lang="ru-RU" sz="3200" b="1" i="1" u="sng" dirty="0" err="1" smtClean="0">
                <a:solidFill>
                  <a:srgbClr val="C00000"/>
                </a:solidFill>
                <a:latin typeface="Century Schoolbook" pitchFamily="18" charset="0"/>
              </a:rPr>
              <a:t>RedBrowser</a:t>
            </a:r>
            <a:endParaRPr lang="ru-RU" sz="3200" b="1" i="1" u="sng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290" y="2071678"/>
            <a:ext cx="6215106" cy="4525963"/>
          </a:xfrm>
        </p:spPr>
        <p:txBody>
          <a:bodyPr>
            <a:normAutofit fontScale="92500"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b="1" dirty="0" smtClean="0"/>
              <a:t>«</a:t>
            </a:r>
            <a:r>
              <a:rPr lang="ru-RU" b="1" dirty="0"/>
              <a:t>Лаборатория Касперского» сообщила о том, что обнаружен вирус, поддерживающий платформу JAVA. Это так называемый </a:t>
            </a:r>
            <a:r>
              <a:rPr lang="ru-RU" b="1" dirty="0" err="1"/>
              <a:t>троян</a:t>
            </a:r>
            <a:r>
              <a:rPr lang="ru-RU" b="1" dirty="0"/>
              <a:t>, получивший название </a:t>
            </a:r>
            <a:r>
              <a:rPr lang="ru-RU" b="1" i="1" dirty="0" err="1">
                <a:solidFill>
                  <a:srgbClr val="C00000"/>
                </a:solidFill>
              </a:rPr>
              <a:t>RedBrowser</a:t>
            </a:r>
            <a:r>
              <a:rPr lang="ru-RU" b="1" dirty="0"/>
              <a:t>. </a:t>
            </a:r>
            <a:endParaRPr lang="ru-RU" b="1" dirty="0" smtClean="0"/>
          </a:p>
          <a:p>
            <a:pPr algn="ctr">
              <a:lnSpc>
                <a:spcPct val="90000"/>
              </a:lnSpc>
              <a:buNone/>
            </a:pPr>
            <a:r>
              <a:rPr lang="ru-RU" b="1" i="1" dirty="0" smtClean="0">
                <a:solidFill>
                  <a:srgbClr val="0000FF"/>
                </a:solidFill>
              </a:rPr>
              <a:t>Вирус </a:t>
            </a:r>
            <a:r>
              <a:rPr lang="ru-RU" b="1" i="1" dirty="0">
                <a:solidFill>
                  <a:srgbClr val="0000FF"/>
                </a:solidFill>
              </a:rPr>
              <a:t>может быть загружен на телефон как из Интернета с WAP-сайта, так и через Bluetooth-соединение. </a:t>
            </a:r>
          </a:p>
        </p:txBody>
      </p:sp>
      <p:pic>
        <p:nvPicPr>
          <p:cNvPr id="11269" name="Picture 5" descr="36_2_4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6000768"/>
            <a:ext cx="692175" cy="642390"/>
          </a:xfrm>
          <a:prstGeom prst="rect">
            <a:avLst/>
          </a:prstGeom>
          <a:noFill/>
        </p:spPr>
      </p:pic>
      <p:pic>
        <p:nvPicPr>
          <p:cNvPr id="9218" name="Picture 2" descr="Мобильные вирусы: Миф или угроза? SOFTMIXER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214290"/>
            <a:ext cx="1284693" cy="1446257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19</a:t>
            </a:fld>
            <a:endParaRPr lang="ru-RU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71604" y="1500174"/>
            <a:ext cx="6215106" cy="2928958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000099"/>
                </a:solidFill>
              </a:rPr>
              <a:t>Выяснить</a:t>
            </a:r>
            <a:r>
              <a:rPr lang="ru-RU" sz="3600" b="1" dirty="0">
                <a:solidFill>
                  <a:srgbClr val="000099"/>
                </a:solidFill>
              </a:rPr>
              <a:t>, существует ли проблема вирусов для мобильных телефонов и как относятся к этой проблеме владельцы сотовых телефонов</a:t>
            </a:r>
            <a:r>
              <a:rPr lang="ru-RU" sz="3600" b="1" dirty="0" smtClean="0">
                <a:solidFill>
                  <a:srgbClr val="000099"/>
                </a:solidFill>
              </a:rPr>
              <a:t>.</a:t>
            </a:r>
            <a:endParaRPr lang="ru-RU" sz="3600" b="1" dirty="0">
              <a:solidFill>
                <a:srgbClr val="000099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14612" y="500042"/>
            <a:ext cx="33337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Цель: 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2</a:t>
            </a:fld>
            <a:endParaRPr lang="ru-RU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u="sng" dirty="0" err="1">
                <a:solidFill>
                  <a:srgbClr val="C00000"/>
                </a:solidFill>
                <a:latin typeface="Century Schoolbook" pitchFamily="18" charset="0"/>
              </a:rPr>
              <a:t>Вирус-троян</a:t>
            </a:r>
            <a:r>
              <a:rPr lang="ru-RU" sz="3600" b="1" i="1" u="sng" dirty="0">
                <a:solidFill>
                  <a:srgbClr val="C00000"/>
                </a:solidFill>
                <a:latin typeface="Century Schoolbook" pitchFamily="18" charset="0"/>
              </a:rPr>
              <a:t> </a:t>
            </a:r>
            <a:r>
              <a:rPr lang="ru-RU" sz="3600" b="1" i="1" u="sng" dirty="0" smtClean="0">
                <a:solidFill>
                  <a:srgbClr val="C00000"/>
                </a:solidFill>
                <a:latin typeface="Century Schoolbook" pitchFamily="18" charset="0"/>
              </a:rPr>
              <a:t/>
            </a:r>
            <a:br>
              <a:rPr lang="ru-RU" sz="3600" b="1" i="1" u="sng" dirty="0" smtClean="0">
                <a:solidFill>
                  <a:srgbClr val="C00000"/>
                </a:solidFill>
                <a:latin typeface="Century Schoolbook" pitchFamily="18" charset="0"/>
              </a:rPr>
            </a:br>
            <a:r>
              <a:rPr lang="ru-RU" sz="3600" b="1" i="1" u="sng" dirty="0" err="1" smtClean="0">
                <a:solidFill>
                  <a:srgbClr val="C00000"/>
                </a:solidFill>
                <a:latin typeface="Century Schoolbook" pitchFamily="18" charset="0"/>
              </a:rPr>
              <a:t>Webster</a:t>
            </a:r>
            <a:endParaRPr lang="ru-RU" sz="3600" b="1" i="1" u="sng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5852" y="1600200"/>
            <a:ext cx="5929354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/>
              <a:t>Вслед за программой </a:t>
            </a:r>
            <a:r>
              <a:rPr lang="ru-RU" b="1" dirty="0" err="1"/>
              <a:t>RedBrowser</a:t>
            </a:r>
            <a:r>
              <a:rPr lang="ru-RU" b="1" dirty="0"/>
              <a:t> в российскую мобильную связь проник ещё один троянец. Называется он </a:t>
            </a:r>
            <a:r>
              <a:rPr lang="ru-RU" b="1" i="1" dirty="0" err="1">
                <a:solidFill>
                  <a:srgbClr val="FF0000"/>
                </a:solidFill>
              </a:rPr>
              <a:t>Webster</a:t>
            </a:r>
            <a:r>
              <a:rPr lang="ru-RU" b="1" dirty="0"/>
              <a:t>. </a:t>
            </a:r>
            <a:endParaRPr lang="ru-RU" b="1" dirty="0" smtClean="0"/>
          </a:p>
          <a:p>
            <a:pPr algn="ctr">
              <a:buNone/>
            </a:pPr>
            <a:r>
              <a:rPr lang="ru-RU" b="1" i="1" dirty="0" smtClean="0">
                <a:solidFill>
                  <a:srgbClr val="0000FF"/>
                </a:solidFill>
              </a:rPr>
              <a:t>Вирус </a:t>
            </a:r>
            <a:r>
              <a:rPr lang="ru-RU" b="1" i="1" dirty="0">
                <a:solidFill>
                  <a:srgbClr val="0000FF"/>
                </a:solidFill>
              </a:rPr>
              <a:t>распространяется в виде файла под названием </a:t>
            </a:r>
            <a:r>
              <a:rPr lang="ru-RU" b="1" i="1" dirty="0" err="1">
                <a:solidFill>
                  <a:srgbClr val="0000FF"/>
                </a:solidFill>
              </a:rPr>
              <a:t>pomoshnik.jar</a:t>
            </a:r>
            <a:r>
              <a:rPr lang="ru-RU" b="1" i="1" dirty="0">
                <a:solidFill>
                  <a:srgbClr val="0000FF"/>
                </a:solidFill>
              </a:rPr>
              <a:t>. </a:t>
            </a:r>
          </a:p>
        </p:txBody>
      </p:sp>
      <p:pic>
        <p:nvPicPr>
          <p:cNvPr id="12293" name="Picture 5" descr="36_2_4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5857892"/>
            <a:ext cx="785818" cy="729297"/>
          </a:xfrm>
          <a:prstGeom prst="rect">
            <a:avLst/>
          </a:prstGeom>
          <a:noFill/>
        </p:spPr>
      </p:pic>
      <p:pic>
        <p:nvPicPr>
          <p:cNvPr id="8194" name="Picture 2" descr="На Android обнаружен серьёзный троян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 l="31309" r="29193"/>
          <a:stretch>
            <a:fillRect/>
          </a:stretch>
        </p:blipFill>
        <p:spPr bwMode="auto">
          <a:xfrm>
            <a:off x="6858016" y="571480"/>
            <a:ext cx="928694" cy="1728162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20</a:t>
            </a:fld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ru-RU" sz="4000" b="1" u="sng" dirty="0">
                <a:solidFill>
                  <a:srgbClr val="C00000"/>
                </a:solidFill>
                <a:latin typeface="Gabriola" pitchFamily="82" charset="0"/>
              </a:rPr>
              <a:t>Причины распространения </a:t>
            </a:r>
            <a:r>
              <a:rPr lang="ru-RU" sz="4000" b="1" u="sng" dirty="0" smtClean="0">
                <a:solidFill>
                  <a:srgbClr val="C00000"/>
                </a:solidFill>
                <a:latin typeface="Gabriola" pitchFamily="82" charset="0"/>
              </a:rPr>
              <a:t/>
            </a:r>
            <a:br>
              <a:rPr lang="ru-RU" sz="4000" b="1" u="sng" dirty="0" smtClean="0">
                <a:solidFill>
                  <a:srgbClr val="C00000"/>
                </a:solidFill>
                <a:latin typeface="Gabriola" pitchFamily="82" charset="0"/>
              </a:rPr>
            </a:br>
            <a:r>
              <a:rPr lang="ru-RU" sz="4000" b="1" u="sng" dirty="0" smtClean="0">
                <a:solidFill>
                  <a:srgbClr val="C00000"/>
                </a:solidFill>
                <a:latin typeface="Gabriola" pitchFamily="82" charset="0"/>
              </a:rPr>
              <a:t>мобильных </a:t>
            </a:r>
            <a:r>
              <a:rPr lang="ru-RU" sz="4000" b="1" u="sng" dirty="0">
                <a:solidFill>
                  <a:srgbClr val="C00000"/>
                </a:solidFill>
                <a:latin typeface="Gabriola" pitchFamily="82" charset="0"/>
              </a:rPr>
              <a:t>вирусов: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4414" y="1428736"/>
            <a:ext cx="6715172" cy="5072098"/>
          </a:xfrm>
        </p:spPr>
        <p:txBody>
          <a:bodyPr>
            <a:normAutofit lnSpcReduction="10000"/>
          </a:bodyPr>
          <a:lstStyle/>
          <a:p>
            <a:pPr indent="0">
              <a:spcBef>
                <a:spcPts val="1200"/>
              </a:spcBef>
              <a:buBlip>
                <a:blip r:embed="rId3"/>
              </a:buBlip>
            </a:pPr>
            <a:r>
              <a:rPr lang="ru-RU" sz="2800" b="1" dirty="0" smtClean="0">
                <a:solidFill>
                  <a:srgbClr val="0000FF"/>
                </a:solidFill>
              </a:rPr>
              <a:t>уязвимости </a:t>
            </a:r>
            <a:r>
              <a:rPr lang="ru-RU" sz="2800" b="1" dirty="0">
                <a:solidFill>
                  <a:srgbClr val="0000FF"/>
                </a:solidFill>
              </a:rPr>
              <a:t>программного </a:t>
            </a:r>
            <a:r>
              <a:rPr lang="ru-RU" sz="2800" b="1" dirty="0" smtClean="0">
                <a:solidFill>
                  <a:srgbClr val="0000FF"/>
                </a:solidFill>
              </a:rPr>
              <a:t>обеспечения;</a:t>
            </a:r>
          </a:p>
          <a:p>
            <a:pPr indent="0">
              <a:spcBef>
                <a:spcPts val="1200"/>
              </a:spcBef>
              <a:buBlip>
                <a:blip r:embed="rId3"/>
              </a:buBlip>
            </a:pPr>
            <a:r>
              <a:rPr lang="ru-RU" sz="2800" b="1" dirty="0" smtClean="0">
                <a:solidFill>
                  <a:srgbClr val="000099"/>
                </a:solidFill>
              </a:rPr>
              <a:t>низкий </a:t>
            </a:r>
            <a:r>
              <a:rPr lang="ru-RU" sz="2800" b="1" dirty="0">
                <a:solidFill>
                  <a:srgbClr val="000099"/>
                </a:solidFill>
              </a:rPr>
              <a:t>уровень «мобильной» </a:t>
            </a:r>
            <a:r>
              <a:rPr lang="ru-RU" sz="2800" b="1" dirty="0" smtClean="0">
                <a:solidFill>
                  <a:srgbClr val="000099"/>
                </a:solidFill>
              </a:rPr>
              <a:t>грамотности;</a:t>
            </a:r>
          </a:p>
          <a:p>
            <a:pPr indent="0">
              <a:spcBef>
                <a:spcPts val="1200"/>
              </a:spcBef>
              <a:buBlip>
                <a:blip r:embed="rId3"/>
              </a:buBlip>
            </a:pPr>
            <a:r>
              <a:rPr lang="ru-RU" sz="2800" b="1" dirty="0" smtClean="0">
                <a:solidFill>
                  <a:srgbClr val="0000FF"/>
                </a:solidFill>
              </a:rPr>
              <a:t>отношение </a:t>
            </a:r>
            <a:r>
              <a:rPr lang="ru-RU" sz="2800" b="1" dirty="0">
                <a:solidFill>
                  <a:srgbClr val="0000FF"/>
                </a:solidFill>
              </a:rPr>
              <a:t>владельцев мобильных телефонов к мобильным вирусам, как к проблеме </a:t>
            </a:r>
            <a:r>
              <a:rPr lang="ru-RU" sz="2800" b="1" dirty="0" smtClean="0">
                <a:solidFill>
                  <a:srgbClr val="0000FF"/>
                </a:solidFill>
              </a:rPr>
              <a:t>будущего;</a:t>
            </a:r>
          </a:p>
          <a:p>
            <a:pPr indent="0">
              <a:spcBef>
                <a:spcPts val="1200"/>
              </a:spcBef>
              <a:buBlip>
                <a:blip r:embed="rId3"/>
              </a:buBlip>
            </a:pPr>
            <a:r>
              <a:rPr lang="ru-RU" sz="2800" b="1" dirty="0" smtClean="0">
                <a:solidFill>
                  <a:srgbClr val="000099"/>
                </a:solidFill>
              </a:rPr>
              <a:t>любопытство </a:t>
            </a:r>
            <a:r>
              <a:rPr lang="ru-RU" sz="2800" b="1" dirty="0">
                <a:solidFill>
                  <a:srgbClr val="000099"/>
                </a:solidFill>
              </a:rPr>
              <a:t>(а что будет, если я запущу этот файл/игру/программу</a:t>
            </a:r>
            <a:r>
              <a:rPr lang="ru-RU" sz="2800" b="1" dirty="0" smtClean="0">
                <a:solidFill>
                  <a:srgbClr val="000099"/>
                </a:solidFill>
              </a:rPr>
              <a:t>?);</a:t>
            </a:r>
          </a:p>
          <a:p>
            <a:pPr indent="0">
              <a:spcBef>
                <a:spcPts val="1200"/>
              </a:spcBef>
              <a:buBlip>
                <a:blip r:embed="rId3"/>
              </a:buBlip>
            </a:pPr>
            <a:r>
              <a:rPr lang="ru-RU" sz="2800" b="1" dirty="0" smtClean="0">
                <a:solidFill>
                  <a:srgbClr val="0000FF"/>
                </a:solidFill>
              </a:rPr>
              <a:t>несоблюдение </a:t>
            </a:r>
            <a:r>
              <a:rPr lang="ru-RU" sz="2800" b="1" dirty="0">
                <a:solidFill>
                  <a:srgbClr val="0000FF"/>
                </a:solidFill>
              </a:rPr>
              <a:t>элементарных правил безопасности.</a:t>
            </a:r>
            <a:r>
              <a:rPr lang="ru-RU" sz="2800" dirty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7170" name="Picture 2" descr="&quot;Вымпелком&quot; предупреждает о новом &quot;мобильном&quot; вирусе. * новости ИА &quot;ВК Пресс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928670"/>
            <a:ext cx="1714459" cy="1285844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21</a:t>
            </a:fld>
            <a:endParaRPr lang="ru-RU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14480" y="274638"/>
            <a:ext cx="6072230" cy="796908"/>
          </a:xfrm>
        </p:spPr>
        <p:txBody>
          <a:bodyPr>
            <a:normAutofit fontScale="90000"/>
          </a:bodyPr>
          <a:lstStyle/>
          <a:p>
            <a:r>
              <a:rPr lang="ru-RU" sz="4000" b="1" u="sng" dirty="0">
                <a:solidFill>
                  <a:srgbClr val="C00000"/>
                </a:solidFill>
                <a:latin typeface="Gabriola" pitchFamily="82" charset="0"/>
              </a:rPr>
              <a:t>Пути проникновения </a:t>
            </a:r>
            <a:r>
              <a:rPr lang="ru-RU" sz="4000" b="1" u="sng" dirty="0" smtClean="0">
                <a:solidFill>
                  <a:srgbClr val="C00000"/>
                </a:solidFill>
                <a:latin typeface="Gabriola" pitchFamily="82" charset="0"/>
              </a:rPr>
              <a:t/>
            </a:r>
            <a:br>
              <a:rPr lang="ru-RU" sz="4000" b="1" u="sng" dirty="0" smtClean="0">
                <a:solidFill>
                  <a:srgbClr val="C00000"/>
                </a:solidFill>
                <a:latin typeface="Gabriola" pitchFamily="82" charset="0"/>
              </a:rPr>
            </a:br>
            <a:r>
              <a:rPr lang="ru-RU" sz="4000" b="1" u="sng" dirty="0" smtClean="0">
                <a:solidFill>
                  <a:srgbClr val="C00000"/>
                </a:solidFill>
                <a:latin typeface="Gabriola" pitchFamily="82" charset="0"/>
              </a:rPr>
              <a:t>вируса </a:t>
            </a:r>
            <a:r>
              <a:rPr lang="ru-RU" sz="4000" b="1" u="sng" dirty="0">
                <a:solidFill>
                  <a:srgbClr val="C00000"/>
                </a:solidFill>
                <a:latin typeface="Gabriola" pitchFamily="82" charset="0"/>
              </a:rPr>
              <a:t>в телефон: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290" y="1428736"/>
            <a:ext cx="6858048" cy="4525963"/>
          </a:xfrm>
        </p:spPr>
        <p:txBody>
          <a:bodyPr/>
          <a:lstStyle/>
          <a:p>
            <a:pPr>
              <a:spcBef>
                <a:spcPts val="1200"/>
              </a:spcBef>
              <a:buBlip>
                <a:blip r:embed="rId3"/>
              </a:buBlip>
            </a:pPr>
            <a:r>
              <a:rPr lang="ru-RU" b="1" dirty="0" smtClean="0">
                <a:solidFill>
                  <a:srgbClr val="002060"/>
                </a:solidFill>
              </a:rPr>
              <a:t>с </a:t>
            </a:r>
            <a:r>
              <a:rPr lang="ru-RU" b="1" dirty="0">
                <a:solidFill>
                  <a:srgbClr val="002060"/>
                </a:solidFill>
              </a:rPr>
              <a:t>другого телефона через </a:t>
            </a:r>
            <a:r>
              <a:rPr lang="ru-RU" b="1" dirty="0" smtClean="0">
                <a:solidFill>
                  <a:srgbClr val="002060"/>
                </a:solidFill>
              </a:rPr>
              <a:t>Bluetooth-соединение;</a:t>
            </a:r>
            <a:endParaRPr lang="ru-RU" b="1" dirty="0">
              <a:solidFill>
                <a:srgbClr val="002060"/>
              </a:solidFill>
            </a:endParaRPr>
          </a:p>
          <a:p>
            <a:pPr>
              <a:spcBef>
                <a:spcPts val="1200"/>
              </a:spcBef>
              <a:buBlip>
                <a:blip r:embed="rId3"/>
              </a:buBlip>
            </a:pPr>
            <a:r>
              <a:rPr lang="ru-RU" b="1" dirty="0" smtClean="0">
                <a:solidFill>
                  <a:srgbClr val="0070C0"/>
                </a:solidFill>
              </a:rPr>
              <a:t>посредством MMS-сообщения;</a:t>
            </a:r>
            <a:endParaRPr lang="ru-RU" b="1" dirty="0">
              <a:solidFill>
                <a:srgbClr val="0070C0"/>
              </a:solidFill>
            </a:endParaRPr>
          </a:p>
          <a:p>
            <a:pPr>
              <a:spcBef>
                <a:spcPts val="1200"/>
              </a:spcBef>
              <a:buBlip>
                <a:blip r:embed="rId3"/>
              </a:buBlip>
            </a:pPr>
            <a:r>
              <a:rPr lang="ru-RU" b="1" dirty="0" smtClean="0">
                <a:solidFill>
                  <a:srgbClr val="002060"/>
                </a:solidFill>
              </a:rPr>
              <a:t>с </a:t>
            </a:r>
            <a:r>
              <a:rPr lang="ru-RU" b="1" dirty="0">
                <a:solidFill>
                  <a:srgbClr val="002060"/>
                </a:solidFill>
              </a:rPr>
              <a:t>ПК (соединение через </a:t>
            </a:r>
            <a:r>
              <a:rPr lang="ru-RU" b="1" dirty="0" err="1">
                <a:solidFill>
                  <a:srgbClr val="002060"/>
                </a:solidFill>
              </a:rPr>
              <a:t>Bluetooth</a:t>
            </a:r>
            <a:r>
              <a:rPr lang="ru-RU" b="1" dirty="0">
                <a:solidFill>
                  <a:srgbClr val="002060"/>
                </a:solidFill>
              </a:rPr>
              <a:t>, USB, </a:t>
            </a:r>
            <a:r>
              <a:rPr lang="ru-RU" b="1" dirty="0" err="1">
                <a:solidFill>
                  <a:srgbClr val="002060"/>
                </a:solidFill>
              </a:rPr>
              <a:t>WiFi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инфракрасно);</a:t>
            </a:r>
            <a:endParaRPr lang="ru-RU" b="1" dirty="0">
              <a:solidFill>
                <a:srgbClr val="002060"/>
              </a:solidFill>
            </a:endParaRPr>
          </a:p>
          <a:p>
            <a:pPr>
              <a:spcBef>
                <a:spcPts val="1200"/>
              </a:spcBef>
              <a:buBlip>
                <a:blip r:embed="rId3"/>
              </a:buBlip>
            </a:pPr>
            <a:r>
              <a:rPr lang="ru-RU" b="1" dirty="0" smtClean="0">
                <a:solidFill>
                  <a:srgbClr val="0070C0"/>
                </a:solidFill>
              </a:rPr>
              <a:t>через </a:t>
            </a:r>
            <a:r>
              <a:rPr lang="ru-RU" b="1" dirty="0" err="1">
                <a:solidFill>
                  <a:srgbClr val="0070C0"/>
                </a:solidFill>
              </a:rPr>
              <a:t>web</a:t>
            </a:r>
            <a:r>
              <a:rPr lang="ru-RU" b="1" dirty="0">
                <a:solidFill>
                  <a:srgbClr val="0070C0"/>
                </a:solidFill>
              </a:rPr>
              <a:t>- или wap-сайты.</a:t>
            </a:r>
            <a:r>
              <a:rPr lang="ru-RU" dirty="0">
                <a:solidFill>
                  <a:srgbClr val="0070C0"/>
                </a:solidFill>
              </a:rPr>
              <a:t> </a:t>
            </a:r>
          </a:p>
        </p:txBody>
      </p:sp>
      <p:pic>
        <p:nvPicPr>
          <p:cNvPr id="6146" name="Picture 2" descr="Вирусы для Android растут в геометрической прогрессии WebAndroid - Все о Android O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5000636"/>
            <a:ext cx="2365985" cy="1333486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22</a:t>
            </a:fld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3200" b="1" i="1" u="sng" dirty="0">
                <a:solidFill>
                  <a:srgbClr val="C00000"/>
                </a:solidFill>
                <a:latin typeface="DejaVu Serif" pitchFamily="18" charset="0"/>
                <a:ea typeface="DejaVu Serif" pitchFamily="18" charset="0"/>
              </a:rPr>
              <a:t>Симптомы заражения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28" y="981075"/>
            <a:ext cx="6500858" cy="5688013"/>
          </a:xfrm>
        </p:spPr>
        <p:txBody>
          <a:bodyPr>
            <a:normAutofit lnSpcReduction="10000"/>
          </a:bodyPr>
          <a:lstStyle/>
          <a:p>
            <a:pPr marL="514350" indent="-514350">
              <a:lnSpc>
                <a:spcPct val="9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Появление </a:t>
            </a:r>
            <a:r>
              <a:rPr lang="ru-RU" sz="2800" b="1" dirty="0">
                <a:solidFill>
                  <a:srgbClr val="002060"/>
                </a:solidFill>
              </a:rPr>
              <a:t>– после копирования и установки каких-либо файлов (как правило, «игр») – всевозможных «</a:t>
            </a:r>
            <a:r>
              <a:rPr lang="ru-RU" sz="2800" b="1" dirty="0" err="1">
                <a:solidFill>
                  <a:srgbClr val="FF0000"/>
                </a:solidFill>
              </a:rPr>
              <a:t>глюков</a:t>
            </a:r>
            <a:r>
              <a:rPr lang="ru-RU" sz="2800" b="1" dirty="0">
                <a:solidFill>
                  <a:srgbClr val="002060"/>
                </a:solidFill>
              </a:rPr>
              <a:t>» и «</a:t>
            </a:r>
            <a:r>
              <a:rPr lang="ru-RU" sz="2800" b="1" dirty="0" err="1">
                <a:solidFill>
                  <a:srgbClr val="FF0000"/>
                </a:solidFill>
              </a:rPr>
              <a:t>багов</a:t>
            </a:r>
            <a:r>
              <a:rPr lang="ru-RU" sz="2800" b="1" dirty="0">
                <a:solidFill>
                  <a:srgbClr val="002060"/>
                </a:solidFill>
              </a:rPr>
              <a:t>». </a:t>
            </a:r>
            <a:r>
              <a:rPr lang="ru-RU" sz="2800" b="1" dirty="0" smtClean="0">
                <a:solidFill>
                  <a:srgbClr val="002060"/>
                </a:solidFill>
              </a:rPr>
              <a:t>    </a:t>
            </a:r>
            <a:r>
              <a:rPr lang="ru-RU" sz="2800" b="1" i="1" dirty="0" smtClean="0">
                <a:solidFill>
                  <a:srgbClr val="00B0F0"/>
                </a:solidFill>
              </a:rPr>
              <a:t>Например</a:t>
            </a:r>
            <a:r>
              <a:rPr lang="ru-RU" sz="2800" b="1" i="1" dirty="0">
                <a:solidFill>
                  <a:srgbClr val="00B0F0"/>
                </a:solidFill>
              </a:rPr>
              <a:t>: </a:t>
            </a:r>
            <a:r>
              <a:rPr lang="ru-RU" sz="2800" b="1" dirty="0">
                <a:solidFill>
                  <a:srgbClr val="002060"/>
                </a:solidFill>
              </a:rPr>
              <a:t>беспричинно «</a:t>
            </a:r>
            <a:r>
              <a:rPr lang="ru-RU" sz="2800" b="1" dirty="0">
                <a:solidFill>
                  <a:srgbClr val="FF0000"/>
                </a:solidFill>
              </a:rPr>
              <a:t>зависает</a:t>
            </a:r>
            <a:r>
              <a:rPr lang="ru-RU" sz="2800" b="1" dirty="0">
                <a:solidFill>
                  <a:srgbClr val="002060"/>
                </a:solidFill>
              </a:rPr>
              <a:t>» телефон, не запускаются какие-либо приложения, невозможно открыть папку </a:t>
            </a:r>
            <a:r>
              <a:rPr lang="ru-RU" sz="2800" b="1" i="1" dirty="0">
                <a:solidFill>
                  <a:srgbClr val="002060"/>
                </a:solidFill>
              </a:rPr>
              <a:t>Принятые </a:t>
            </a:r>
            <a:r>
              <a:rPr lang="ru-RU" sz="2800" b="1" i="1" dirty="0" smtClean="0">
                <a:solidFill>
                  <a:srgbClr val="002060"/>
                </a:solidFill>
              </a:rPr>
              <a:t>файлы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  <a:endParaRPr lang="ru-RU" sz="2800" b="1" dirty="0">
              <a:solidFill>
                <a:srgbClr val="002060"/>
              </a:solidFill>
            </a:endParaRPr>
          </a:p>
          <a:p>
            <a:pPr marL="514350" indent="-514350">
              <a:lnSpc>
                <a:spcPct val="9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ru-RU" sz="2800" b="1" dirty="0" smtClean="0">
                <a:solidFill>
                  <a:srgbClr val="0000FF"/>
                </a:solidFill>
              </a:rPr>
              <a:t>Появление </a:t>
            </a:r>
            <a:r>
              <a:rPr lang="ru-RU" sz="2800" b="1" dirty="0">
                <a:solidFill>
                  <a:srgbClr val="0000FF"/>
                </a:solidFill>
              </a:rPr>
              <a:t>неизвестных подозрительных файлов и </a:t>
            </a:r>
            <a:r>
              <a:rPr lang="ru-RU" sz="2800" b="1" dirty="0" smtClean="0">
                <a:solidFill>
                  <a:srgbClr val="0000FF"/>
                </a:solidFill>
              </a:rPr>
              <a:t>иконок.</a:t>
            </a:r>
            <a:endParaRPr lang="ru-RU" sz="2800" b="1" dirty="0">
              <a:solidFill>
                <a:srgbClr val="0000FF"/>
              </a:solidFill>
            </a:endParaRPr>
          </a:p>
          <a:p>
            <a:pPr marL="514350" indent="-514350">
              <a:lnSpc>
                <a:spcPct val="9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Мобильник </a:t>
            </a:r>
            <a:r>
              <a:rPr lang="ru-RU" sz="2800" b="1" dirty="0">
                <a:solidFill>
                  <a:srgbClr val="002060"/>
                </a:solidFill>
              </a:rPr>
              <a:t>самопроизвольно отправляет SMS и MMS, быстро опустошая счет </a:t>
            </a:r>
            <a:r>
              <a:rPr lang="ru-RU" sz="2800" b="1" dirty="0" smtClean="0">
                <a:solidFill>
                  <a:srgbClr val="002060"/>
                </a:solidFill>
              </a:rPr>
              <a:t>владельца.</a:t>
            </a:r>
            <a:endParaRPr lang="ru-RU" sz="2800" b="1" dirty="0">
              <a:solidFill>
                <a:srgbClr val="002060"/>
              </a:solidFill>
            </a:endParaRPr>
          </a:p>
          <a:p>
            <a:pPr marL="514350" indent="-514350">
              <a:lnSpc>
                <a:spcPct val="9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ru-RU" sz="2800" b="1" dirty="0" smtClean="0">
                <a:solidFill>
                  <a:srgbClr val="0000FF"/>
                </a:solidFill>
              </a:rPr>
              <a:t>Блокируются </a:t>
            </a:r>
            <a:r>
              <a:rPr lang="ru-RU" sz="2800" b="1" dirty="0">
                <a:solidFill>
                  <a:srgbClr val="0000FF"/>
                </a:solidFill>
              </a:rPr>
              <a:t>какие-либо функции телефона</a:t>
            </a:r>
            <a:r>
              <a:rPr lang="ru-RU" sz="2800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23</a:t>
            </a:fld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928670"/>
            <a:ext cx="664373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Одно из неписаных правил гласит, что вирус, получая управление, может делать в системе всё то, что может делать пользователь!: </a:t>
            </a:r>
          </a:p>
          <a:p>
            <a:r>
              <a:rPr lang="ru-RU" b="1" dirty="0" smtClean="0"/>
              <a:t>• </a:t>
            </a:r>
            <a:r>
              <a:rPr lang="ru-RU" b="1" dirty="0" smtClean="0">
                <a:solidFill>
                  <a:srgbClr val="000099"/>
                </a:solidFill>
              </a:rPr>
              <a:t>незаметная для пользователя массовая рассылка </a:t>
            </a:r>
            <a:r>
              <a:rPr lang="ru-RU" b="1" i="1" dirty="0" smtClean="0">
                <a:solidFill>
                  <a:srgbClr val="000099"/>
                </a:solidFill>
              </a:rPr>
              <a:t>SMS</a:t>
            </a:r>
            <a:r>
              <a:rPr lang="ru-RU" b="1" dirty="0" smtClean="0">
                <a:solidFill>
                  <a:srgbClr val="000099"/>
                </a:solidFill>
              </a:rPr>
              <a:t> и </a:t>
            </a:r>
            <a:r>
              <a:rPr lang="ru-RU" b="1" i="1" dirty="0" smtClean="0">
                <a:solidFill>
                  <a:srgbClr val="000099"/>
                </a:solidFill>
              </a:rPr>
              <a:t>MMS</a:t>
            </a:r>
            <a:r>
              <a:rPr lang="ru-RU" b="1" dirty="0" smtClean="0">
                <a:solidFill>
                  <a:srgbClr val="000099"/>
                </a:solidFill>
              </a:rPr>
              <a:t>; </a:t>
            </a:r>
          </a:p>
          <a:p>
            <a:r>
              <a:rPr lang="ru-RU" b="1" dirty="0" smtClean="0"/>
              <a:t>• </a:t>
            </a:r>
            <a:r>
              <a:rPr lang="ru-RU" b="1" dirty="0" smtClean="0">
                <a:solidFill>
                  <a:srgbClr val="3333CC"/>
                </a:solidFill>
              </a:rPr>
              <a:t>несанкционированные звонки на платные номера; </a:t>
            </a:r>
          </a:p>
          <a:p>
            <a:r>
              <a:rPr lang="ru-RU" b="1" dirty="0" smtClean="0"/>
              <a:t>• </a:t>
            </a:r>
            <a:r>
              <a:rPr lang="ru-RU" b="1" dirty="0" smtClean="0">
                <a:solidFill>
                  <a:srgbClr val="000099"/>
                </a:solidFill>
              </a:rPr>
              <a:t>быстрое опустошение счета абонента (в результате звонков на платные номера и массовой рассылки </a:t>
            </a:r>
            <a:r>
              <a:rPr lang="ru-RU" b="1" i="1" dirty="0" smtClean="0">
                <a:solidFill>
                  <a:srgbClr val="000099"/>
                </a:solidFill>
              </a:rPr>
              <a:t>SMS</a:t>
            </a:r>
            <a:r>
              <a:rPr lang="ru-RU" b="1" dirty="0" smtClean="0">
                <a:solidFill>
                  <a:srgbClr val="000099"/>
                </a:solidFill>
              </a:rPr>
              <a:t> и </a:t>
            </a:r>
            <a:r>
              <a:rPr lang="ru-RU" b="1" i="1" dirty="0" smtClean="0">
                <a:solidFill>
                  <a:srgbClr val="000099"/>
                </a:solidFill>
              </a:rPr>
              <a:t>MMS</a:t>
            </a:r>
            <a:r>
              <a:rPr lang="ru-RU" b="1" dirty="0" smtClean="0">
                <a:solidFill>
                  <a:srgbClr val="000099"/>
                </a:solidFill>
              </a:rPr>
              <a:t>); </a:t>
            </a:r>
          </a:p>
          <a:p>
            <a:r>
              <a:rPr lang="ru-RU" b="1" dirty="0" smtClean="0">
                <a:solidFill>
                  <a:srgbClr val="3333CC"/>
                </a:solidFill>
              </a:rPr>
              <a:t>• уничтожение данных пользователя (телефонная книга, файлы и т.д.); </a:t>
            </a:r>
          </a:p>
          <a:p>
            <a:r>
              <a:rPr lang="ru-RU" b="1" dirty="0" smtClean="0"/>
              <a:t>• </a:t>
            </a:r>
            <a:r>
              <a:rPr lang="ru-RU" b="1" dirty="0" smtClean="0">
                <a:solidFill>
                  <a:srgbClr val="000099"/>
                </a:solidFill>
              </a:rPr>
              <a:t>похищение конфиденциальной информации (пароли, номера счетов и т.д.); </a:t>
            </a:r>
          </a:p>
          <a:p>
            <a:r>
              <a:rPr lang="ru-RU" b="1" dirty="0" smtClean="0"/>
              <a:t>• </a:t>
            </a:r>
            <a:r>
              <a:rPr lang="ru-RU" b="1" dirty="0" smtClean="0">
                <a:solidFill>
                  <a:srgbClr val="3333CC"/>
                </a:solidFill>
              </a:rPr>
              <a:t>блокировка функций телефона (</a:t>
            </a:r>
            <a:r>
              <a:rPr lang="ru-RU" b="1" i="1" dirty="0" smtClean="0">
                <a:solidFill>
                  <a:srgbClr val="3333CC"/>
                </a:solidFill>
              </a:rPr>
              <a:t>SMS</a:t>
            </a:r>
            <a:r>
              <a:rPr lang="ru-RU" b="1" dirty="0" smtClean="0">
                <a:solidFill>
                  <a:srgbClr val="3333CC"/>
                </a:solidFill>
              </a:rPr>
              <a:t>, игры, камера и т.д.) или аппарат в целом; </a:t>
            </a:r>
          </a:p>
          <a:p>
            <a:r>
              <a:rPr lang="ru-RU" b="1" dirty="0" smtClean="0">
                <a:solidFill>
                  <a:srgbClr val="000099"/>
                </a:solidFill>
              </a:rPr>
              <a:t>• быстрая разрядка аккумулятора; </a:t>
            </a:r>
          </a:p>
          <a:p>
            <a:r>
              <a:rPr lang="ru-RU" b="1" dirty="0" smtClean="0"/>
              <a:t>• </a:t>
            </a:r>
            <a:r>
              <a:rPr lang="ru-RU" b="1" dirty="0" smtClean="0">
                <a:solidFill>
                  <a:srgbClr val="3333CC"/>
                </a:solidFill>
              </a:rPr>
              <a:t>рассылка (от имени владельца телефона) зараженных файлов всеми возможными способами (</a:t>
            </a:r>
            <a:r>
              <a:rPr lang="ru-RU" b="1" i="1" dirty="0" err="1" smtClean="0">
                <a:solidFill>
                  <a:srgbClr val="3333CC"/>
                </a:solidFill>
              </a:rPr>
              <a:t>e-mail</a:t>
            </a:r>
            <a:r>
              <a:rPr lang="ru-RU" b="1" dirty="0" smtClean="0">
                <a:solidFill>
                  <a:srgbClr val="3333CC"/>
                </a:solidFill>
              </a:rPr>
              <a:t>, </a:t>
            </a:r>
            <a:r>
              <a:rPr lang="ru-RU" b="1" i="1" dirty="0" err="1" smtClean="0">
                <a:solidFill>
                  <a:srgbClr val="3333CC"/>
                </a:solidFill>
              </a:rPr>
              <a:t>WiFi</a:t>
            </a:r>
            <a:r>
              <a:rPr lang="ru-RU" b="1" dirty="0" smtClean="0">
                <a:solidFill>
                  <a:srgbClr val="3333CC"/>
                </a:solidFill>
              </a:rPr>
              <a:t>, </a:t>
            </a:r>
            <a:r>
              <a:rPr lang="ru-RU" b="1" i="1" dirty="0" err="1" smtClean="0">
                <a:solidFill>
                  <a:srgbClr val="3333CC"/>
                </a:solidFill>
              </a:rPr>
              <a:t>Bluetooth</a:t>
            </a:r>
            <a:r>
              <a:rPr lang="ru-RU" b="1" dirty="0" smtClean="0">
                <a:solidFill>
                  <a:srgbClr val="3333CC"/>
                </a:solidFill>
              </a:rPr>
              <a:t> и т.д.); </a:t>
            </a:r>
          </a:p>
          <a:p>
            <a:r>
              <a:rPr lang="ru-RU" b="1" dirty="0" smtClean="0">
                <a:solidFill>
                  <a:srgbClr val="000099"/>
                </a:solidFill>
              </a:rPr>
              <a:t>• при синхронизации телефона с компьютером – пересылка на ПК деструктивного кода; </a:t>
            </a:r>
          </a:p>
          <a:p>
            <a:r>
              <a:rPr lang="ru-RU" b="1" dirty="0" smtClean="0"/>
              <a:t>• </a:t>
            </a:r>
            <a:r>
              <a:rPr lang="ru-RU" b="1" dirty="0" smtClean="0">
                <a:solidFill>
                  <a:srgbClr val="3333CC"/>
                </a:solidFill>
              </a:rPr>
              <a:t>возможность удаленного управления аппаратом; </a:t>
            </a:r>
            <a:endParaRPr lang="ru-RU" b="1" dirty="0">
              <a:solidFill>
                <a:srgbClr val="3333CC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285728"/>
            <a:ext cx="6572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i="1" dirty="0" smtClean="0">
                <a:solidFill>
                  <a:srgbClr val="C00000"/>
                </a:solidFill>
              </a:rPr>
              <a:t>Деструктивные действия мобильных вирусов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24</a:t>
            </a:fld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71604" y="274638"/>
            <a:ext cx="6215106" cy="776287"/>
          </a:xfrm>
        </p:spPr>
        <p:txBody>
          <a:bodyPr>
            <a:noAutofit/>
          </a:bodyPr>
          <a:lstStyle/>
          <a:p>
            <a:r>
              <a:rPr lang="ru-RU" sz="2800" b="1" i="1" u="sng" dirty="0">
                <a:solidFill>
                  <a:srgbClr val="C00000"/>
                </a:solidFill>
                <a:latin typeface="DejaVu Serif" pitchFamily="18" charset="0"/>
                <a:ea typeface="DejaVu Serif" pitchFamily="18" charset="0"/>
              </a:rPr>
              <a:t>Как удалить </a:t>
            </a:r>
            <a:r>
              <a:rPr lang="ru-RU" sz="2800" b="1" i="1" u="sng" dirty="0" smtClean="0">
                <a:solidFill>
                  <a:srgbClr val="C00000"/>
                </a:solidFill>
                <a:latin typeface="DejaVu Serif" pitchFamily="18" charset="0"/>
                <a:ea typeface="DejaVu Serif" pitchFamily="18" charset="0"/>
              </a:rPr>
              <a:t/>
            </a:r>
            <a:br>
              <a:rPr lang="ru-RU" sz="2800" b="1" i="1" u="sng" dirty="0" smtClean="0">
                <a:solidFill>
                  <a:srgbClr val="C00000"/>
                </a:solidFill>
                <a:latin typeface="DejaVu Serif" pitchFamily="18" charset="0"/>
                <a:ea typeface="DejaVu Serif" pitchFamily="18" charset="0"/>
              </a:rPr>
            </a:br>
            <a:r>
              <a:rPr lang="ru-RU" sz="2800" b="1" i="1" u="sng" dirty="0" smtClean="0">
                <a:solidFill>
                  <a:srgbClr val="C00000"/>
                </a:solidFill>
                <a:latin typeface="DejaVu Serif" pitchFamily="18" charset="0"/>
                <a:ea typeface="DejaVu Serif" pitchFamily="18" charset="0"/>
              </a:rPr>
              <a:t>зараженные </a:t>
            </a:r>
            <a:r>
              <a:rPr lang="ru-RU" sz="2800" b="1" i="1" u="sng" dirty="0">
                <a:solidFill>
                  <a:srgbClr val="C00000"/>
                </a:solidFill>
                <a:latin typeface="DejaVu Serif" pitchFamily="18" charset="0"/>
                <a:ea typeface="DejaVu Serif" pitchFamily="18" charset="0"/>
              </a:rPr>
              <a:t>файлы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290" y="1125538"/>
            <a:ext cx="6500858" cy="5000625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/>
              <a:t>     Как правило, непосредственно с мобильника (обычного, не «</a:t>
            </a:r>
            <a:r>
              <a:rPr lang="ru-RU" sz="2400" b="1" dirty="0" err="1"/>
              <a:t>смарта</a:t>
            </a:r>
            <a:r>
              <a:rPr lang="ru-RU" sz="2400" b="1" dirty="0"/>
              <a:t>») удалить зараженные файлы не удается. Для удаления зараженных файлов нужно подключить мобильник к ПК и воспользоваться каким-либо файловым менеджером, например, для телефонов </a:t>
            </a:r>
            <a:r>
              <a:rPr lang="ru-RU" sz="2400" b="1" dirty="0" err="1"/>
              <a:t>Nokia</a:t>
            </a:r>
            <a:r>
              <a:rPr lang="ru-RU" sz="2400" b="1" dirty="0"/>
              <a:t> – </a:t>
            </a:r>
            <a:r>
              <a:rPr lang="ru-RU" sz="2400" b="1" i="1" dirty="0">
                <a:solidFill>
                  <a:srgbClr val="FF0000"/>
                </a:solidFill>
              </a:rPr>
              <a:t>Диспетчером файлов</a:t>
            </a:r>
            <a:r>
              <a:rPr lang="ru-RU" sz="2400" b="1" dirty="0"/>
              <a:t>, входящим в состав </a:t>
            </a:r>
            <a:r>
              <a:rPr lang="ru-RU" sz="2400" b="1" dirty="0" err="1"/>
              <a:t>Nokia</a:t>
            </a:r>
            <a:r>
              <a:rPr lang="ru-RU" sz="2400" b="1" dirty="0"/>
              <a:t> PC </a:t>
            </a:r>
            <a:r>
              <a:rPr lang="ru-RU" sz="2400" b="1" dirty="0" err="1"/>
              <a:t>Suite</a:t>
            </a:r>
            <a:r>
              <a:rPr lang="ru-RU" sz="2400" b="1" dirty="0"/>
              <a:t>. После удаления зараженных файлов перезагрузите мобильник (выключите и снова включите).</a:t>
            </a:r>
            <a:br>
              <a:rPr lang="ru-RU" sz="2400" b="1" dirty="0"/>
            </a:br>
            <a:r>
              <a:rPr lang="ru-RU" sz="2400" b="1" dirty="0"/>
              <a:t>Если удаление зараженных файлов не помогает, придется «</a:t>
            </a:r>
            <a:r>
              <a:rPr lang="ru-RU" sz="2400" b="1" dirty="0" err="1">
                <a:solidFill>
                  <a:srgbClr val="FF0000"/>
                </a:solidFill>
              </a:rPr>
              <a:t>перепрошить</a:t>
            </a:r>
            <a:r>
              <a:rPr lang="ru-RU" sz="2400" b="1" dirty="0"/>
              <a:t>» телефон, обратившись в сервисный центр</a:t>
            </a:r>
            <a:r>
              <a:rPr lang="ru-RU" sz="2400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25</a:t>
            </a:fld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r>
              <a:rPr lang="ru-RU" sz="3200" b="1" i="1" u="sng" dirty="0">
                <a:solidFill>
                  <a:srgbClr val="C00000"/>
                </a:solidFill>
              </a:rPr>
              <a:t>Как защищаться </a:t>
            </a:r>
            <a:r>
              <a:rPr lang="ru-RU" sz="3200" b="1" i="1" u="sng" dirty="0" smtClean="0">
                <a:solidFill>
                  <a:srgbClr val="C00000"/>
                </a:solidFill>
              </a:rPr>
              <a:t/>
            </a:r>
            <a:br>
              <a:rPr lang="ru-RU" sz="3200" b="1" i="1" u="sng" dirty="0" smtClean="0">
                <a:solidFill>
                  <a:srgbClr val="C00000"/>
                </a:solidFill>
              </a:rPr>
            </a:br>
            <a:r>
              <a:rPr lang="ru-RU" sz="3200" b="1" i="1" u="sng" dirty="0" smtClean="0">
                <a:solidFill>
                  <a:srgbClr val="C00000"/>
                </a:solidFill>
              </a:rPr>
              <a:t>от </a:t>
            </a:r>
            <a:r>
              <a:rPr lang="ru-RU" sz="3200" b="1" i="1" u="sng" dirty="0">
                <a:solidFill>
                  <a:srgbClr val="C00000"/>
                </a:solidFill>
              </a:rPr>
              <a:t>мобильных вирусов</a:t>
            </a:r>
            <a:r>
              <a:rPr lang="ru-RU" sz="4000" b="1" i="1" u="sng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28" y="1000108"/>
            <a:ext cx="6643734" cy="5214974"/>
          </a:xfrm>
        </p:spPr>
        <p:txBody>
          <a:bodyPr>
            <a:noAutofit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ru-RU" sz="1600" b="1" dirty="0" smtClean="0">
                <a:solidFill>
                  <a:srgbClr val="0000FF"/>
                </a:solidFill>
              </a:rPr>
              <a:t>Если </a:t>
            </a:r>
            <a:r>
              <a:rPr lang="ru-RU" sz="1600" b="1" dirty="0">
                <a:solidFill>
                  <a:srgbClr val="0000FF"/>
                </a:solidFill>
              </a:rPr>
              <a:t>у вас «продвинутый» мобильник, </a:t>
            </a:r>
            <a:r>
              <a:rPr lang="ru-RU" sz="1600" b="1" dirty="0">
                <a:solidFill>
                  <a:srgbClr val="FF0000"/>
                </a:solidFill>
              </a:rPr>
              <a:t>пользуйтесь </a:t>
            </a:r>
            <a:r>
              <a:rPr lang="ru-RU" sz="1600" b="1" dirty="0" smtClean="0">
                <a:solidFill>
                  <a:srgbClr val="FF0000"/>
                </a:solidFill>
              </a:rPr>
              <a:t>антивирусами.</a:t>
            </a:r>
            <a:endParaRPr lang="ru-RU" sz="1600" b="1" dirty="0">
              <a:solidFill>
                <a:srgbClr val="FF0000"/>
              </a:solidFill>
            </a:endParaRP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ru-RU" sz="1600" b="1" dirty="0" smtClean="0">
                <a:solidFill>
                  <a:srgbClr val="FF0000"/>
                </a:solidFill>
              </a:rPr>
              <a:t>Соблюдайте </a:t>
            </a:r>
            <a:r>
              <a:rPr lang="ru-RU" sz="1600" b="1" dirty="0">
                <a:solidFill>
                  <a:srgbClr val="FF0000"/>
                </a:solidFill>
              </a:rPr>
              <a:t>осторожность при установке всевозможных приложений</a:t>
            </a:r>
            <a:r>
              <a:rPr lang="ru-RU" sz="1600" b="1" dirty="0">
                <a:solidFill>
                  <a:srgbClr val="000099"/>
                </a:solidFill>
              </a:rPr>
              <a:t> (особенно часто мобильные вирусы «молотят» под игры!). Если есть возможность, перед копированием/установкой чего-либо на мобильник, проверьте то, что вы собираетесь копировать/устанавливать, на стационарном ПК антивирусным монитором со свежими </a:t>
            </a:r>
            <a:r>
              <a:rPr lang="ru-RU" sz="1600" b="1" dirty="0" smtClean="0">
                <a:solidFill>
                  <a:srgbClr val="000099"/>
                </a:solidFill>
              </a:rPr>
              <a:t>базами.</a:t>
            </a:r>
            <a:endParaRPr lang="ru-RU" sz="1600" b="1" dirty="0">
              <a:solidFill>
                <a:srgbClr val="000099"/>
              </a:solidFill>
            </a:endParaRP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ru-RU" sz="1600" b="1" dirty="0" smtClean="0">
                <a:solidFill>
                  <a:srgbClr val="FF0000"/>
                </a:solidFill>
              </a:rPr>
              <a:t>Не </a:t>
            </a:r>
            <a:r>
              <a:rPr lang="ru-RU" sz="1600" b="1" dirty="0">
                <a:solidFill>
                  <a:srgbClr val="FF0000"/>
                </a:solidFill>
              </a:rPr>
              <a:t>устанавливайте </a:t>
            </a:r>
            <a:r>
              <a:rPr lang="ru-RU" sz="1600" b="1" dirty="0">
                <a:solidFill>
                  <a:srgbClr val="0000FF"/>
                </a:solidFill>
              </a:rPr>
              <a:t>на мобильник незнакомый </a:t>
            </a:r>
            <a:r>
              <a:rPr lang="ru-RU" sz="1600" b="1" dirty="0">
                <a:solidFill>
                  <a:srgbClr val="FF0000"/>
                </a:solidFill>
              </a:rPr>
              <a:t>«</a:t>
            </a:r>
            <a:r>
              <a:rPr lang="ru-RU" sz="1600" b="1" dirty="0" err="1">
                <a:solidFill>
                  <a:srgbClr val="FF0000"/>
                </a:solidFill>
              </a:rPr>
              <a:t>контент</a:t>
            </a:r>
            <a:r>
              <a:rPr lang="ru-RU" sz="1600" b="1" dirty="0">
                <a:solidFill>
                  <a:srgbClr val="FF0000"/>
                </a:solidFill>
              </a:rPr>
              <a:t>» неизвестного </a:t>
            </a:r>
            <a:r>
              <a:rPr lang="ru-RU" sz="1600" b="1" dirty="0" smtClean="0">
                <a:solidFill>
                  <a:srgbClr val="FF0000"/>
                </a:solidFill>
              </a:rPr>
              <a:t>происхождения.</a:t>
            </a:r>
            <a:endParaRPr lang="ru-RU" sz="1600" b="1" dirty="0">
              <a:solidFill>
                <a:srgbClr val="FF0000"/>
              </a:solidFill>
            </a:endParaRP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ru-RU" sz="1600" b="1" dirty="0" smtClean="0">
                <a:solidFill>
                  <a:srgbClr val="FF0000"/>
                </a:solidFill>
              </a:rPr>
              <a:t>Не </a:t>
            </a:r>
            <a:r>
              <a:rPr lang="ru-RU" sz="1600" b="1" dirty="0">
                <a:solidFill>
                  <a:srgbClr val="FF0000"/>
                </a:solidFill>
              </a:rPr>
              <a:t>разрешайте </a:t>
            </a:r>
            <a:r>
              <a:rPr lang="ru-RU" sz="1600" b="1" dirty="0">
                <a:solidFill>
                  <a:srgbClr val="000099"/>
                </a:solidFill>
              </a:rPr>
              <a:t>запуск незнакомых программ</a:t>
            </a:r>
            <a:r>
              <a:rPr lang="ru-RU" sz="1600" b="1" dirty="0" smtClean="0">
                <a:solidFill>
                  <a:srgbClr val="000099"/>
                </a:solidFill>
              </a:rPr>
              <a:t>.</a:t>
            </a:r>
            <a:endParaRPr lang="ru-RU" sz="1600" b="1" dirty="0">
              <a:solidFill>
                <a:srgbClr val="000099"/>
              </a:solidFill>
            </a:endParaRP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ru-RU" sz="1600" b="1" dirty="0" smtClean="0">
                <a:solidFill>
                  <a:srgbClr val="0000FF"/>
                </a:solidFill>
              </a:rPr>
              <a:t> </a:t>
            </a:r>
            <a:r>
              <a:rPr lang="ru-RU" sz="1600" b="1" dirty="0">
                <a:solidFill>
                  <a:srgbClr val="FF0000"/>
                </a:solidFill>
              </a:rPr>
              <a:t>Не держите </a:t>
            </a:r>
            <a:r>
              <a:rPr lang="ru-RU" sz="1600" b="1" dirty="0" err="1">
                <a:solidFill>
                  <a:srgbClr val="FF0000"/>
                </a:solidFill>
              </a:rPr>
              <a:t>Bluetooth</a:t>
            </a:r>
            <a:r>
              <a:rPr lang="ru-RU" sz="1600" b="1" dirty="0">
                <a:solidFill>
                  <a:srgbClr val="FF0000"/>
                </a:solidFill>
              </a:rPr>
              <a:t> постоянно включенным</a:t>
            </a:r>
            <a:r>
              <a:rPr lang="ru-RU" sz="1600" b="1" dirty="0">
                <a:solidFill>
                  <a:srgbClr val="0000FF"/>
                </a:solidFill>
              </a:rPr>
              <a:t>, включайте его только в случае необходимости (а если уж приходится держать </a:t>
            </a:r>
            <a:r>
              <a:rPr lang="ru-RU" sz="1600" b="1" dirty="0" err="1">
                <a:solidFill>
                  <a:srgbClr val="0000FF"/>
                </a:solidFill>
              </a:rPr>
              <a:t>Bluetooth</a:t>
            </a:r>
            <a:r>
              <a:rPr lang="ru-RU" sz="1600" b="1" dirty="0">
                <a:solidFill>
                  <a:srgbClr val="0000FF"/>
                </a:solidFill>
              </a:rPr>
              <a:t> постоянно включенным, используйте режим </a:t>
            </a:r>
            <a:r>
              <a:rPr lang="ru-RU" sz="1600" b="1" i="1" dirty="0">
                <a:solidFill>
                  <a:srgbClr val="0000FF"/>
                </a:solidFill>
              </a:rPr>
              <a:t>Скрытый</a:t>
            </a:r>
            <a:r>
              <a:rPr lang="ru-RU" sz="1600" b="1" dirty="0" smtClean="0">
                <a:solidFill>
                  <a:srgbClr val="0000FF"/>
                </a:solidFill>
              </a:rPr>
              <a:t>).</a:t>
            </a:r>
            <a:endParaRPr lang="ru-RU" sz="1600" b="1" dirty="0">
              <a:solidFill>
                <a:srgbClr val="0000FF"/>
              </a:solidFill>
            </a:endParaRP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ru-RU" sz="1600" b="1" dirty="0" smtClean="0">
                <a:solidFill>
                  <a:srgbClr val="000099"/>
                </a:solidFill>
              </a:rPr>
              <a:t>Если </a:t>
            </a:r>
            <a:r>
              <a:rPr lang="ru-RU" sz="1600" b="1" dirty="0">
                <a:solidFill>
                  <a:srgbClr val="000099"/>
                </a:solidFill>
              </a:rPr>
              <a:t>вам пересылают по </a:t>
            </a:r>
            <a:r>
              <a:rPr lang="ru-RU" sz="1600" b="1" dirty="0" err="1">
                <a:solidFill>
                  <a:srgbClr val="000099"/>
                </a:solidFill>
              </a:rPr>
              <a:t>Bluetooth</a:t>
            </a:r>
            <a:r>
              <a:rPr lang="ru-RU" sz="1600" b="1" dirty="0">
                <a:solidFill>
                  <a:srgbClr val="000099"/>
                </a:solidFill>
              </a:rPr>
              <a:t> какой-то </a:t>
            </a:r>
            <a:r>
              <a:rPr lang="ru-RU" sz="1600" b="1" dirty="0">
                <a:solidFill>
                  <a:srgbClr val="FF0000"/>
                </a:solidFill>
              </a:rPr>
              <a:t>подозрительный файл</a:t>
            </a:r>
            <a:r>
              <a:rPr lang="ru-RU" sz="1600" b="1" dirty="0">
                <a:solidFill>
                  <a:srgbClr val="000099"/>
                </a:solidFill>
              </a:rPr>
              <a:t>, вы </a:t>
            </a:r>
            <a:r>
              <a:rPr lang="ru-RU" sz="1600" b="1" dirty="0">
                <a:solidFill>
                  <a:srgbClr val="FF0000"/>
                </a:solidFill>
              </a:rPr>
              <a:t>всегда можете отклонить его прием</a:t>
            </a:r>
            <a:r>
              <a:rPr lang="ru-RU" sz="1600" b="1" dirty="0" smtClean="0">
                <a:solidFill>
                  <a:srgbClr val="FF0000"/>
                </a:solidFill>
              </a:rPr>
              <a:t>!</a:t>
            </a:r>
            <a:endParaRPr lang="ru-RU" sz="1600" b="1" dirty="0">
              <a:solidFill>
                <a:srgbClr val="FF0000"/>
              </a:solidFill>
            </a:endParaRP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ru-RU" sz="1600" b="1" dirty="0" smtClean="0">
                <a:solidFill>
                  <a:srgbClr val="0000FF"/>
                </a:solidFill>
              </a:rPr>
              <a:t> </a:t>
            </a:r>
            <a:r>
              <a:rPr lang="ru-RU" sz="1600" b="1" dirty="0">
                <a:solidFill>
                  <a:srgbClr val="FF0000"/>
                </a:solidFill>
              </a:rPr>
              <a:t>Не загружайте файлы из Интернета сразу на мобильник</a:t>
            </a:r>
            <a:r>
              <a:rPr lang="ru-RU" sz="1600" b="1" dirty="0">
                <a:solidFill>
                  <a:srgbClr val="0000FF"/>
                </a:solidFill>
              </a:rPr>
              <a:t>. Закачайте их сначала на ПК, проверьте антивирусом, а уж затем устанавливайте в мобильник.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26</a:t>
            </a:fld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6287"/>
          </a:xfrm>
        </p:spPr>
        <p:txBody>
          <a:bodyPr/>
          <a:lstStyle/>
          <a:p>
            <a:r>
              <a:rPr lang="ru-RU" sz="3200" b="1" u="sng" dirty="0">
                <a:solidFill>
                  <a:srgbClr val="C00000"/>
                </a:solidFill>
                <a:latin typeface="Century Schoolbook" pitchFamily="18" charset="0"/>
              </a:rPr>
              <a:t>Мобильные антивирусы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5852" y="1196975"/>
            <a:ext cx="6715172" cy="4929188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/>
              <a:t>    В то же время решения для защиты от угроз остались и продолжают активно развиваться – антивирусы играют сегодня достаточно заметную роль среди прочих мобильных приложений. Индустрия мобильных антивирусов может предложить целый ряд программных средств по защите ваших сотовых телефонов. Можно вспомнить как отечественные разработки (</a:t>
            </a:r>
            <a:r>
              <a:rPr lang="ru-RU" sz="2800" b="1" i="1" dirty="0" err="1">
                <a:solidFill>
                  <a:srgbClr val="FF0000"/>
                </a:solidFill>
              </a:rPr>
              <a:t>Kaspersky</a:t>
            </a:r>
            <a:r>
              <a:rPr lang="ru-RU" sz="2800" b="1" i="1" dirty="0">
                <a:solidFill>
                  <a:srgbClr val="FF0000"/>
                </a:solidFill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</a:rPr>
              <a:t>Anti-virus</a:t>
            </a:r>
            <a:r>
              <a:rPr lang="ru-RU" sz="2800" b="1" i="1" dirty="0">
                <a:solidFill>
                  <a:srgbClr val="FF0000"/>
                </a:solidFill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</a:rPr>
              <a:t>Mobile</a:t>
            </a:r>
            <a:r>
              <a:rPr lang="ru-RU" sz="2800" b="1" i="1" dirty="0">
                <a:solidFill>
                  <a:srgbClr val="FF0000"/>
                </a:solidFill>
              </a:rPr>
              <a:t>, </a:t>
            </a:r>
            <a:r>
              <a:rPr lang="ru-RU" sz="2800" b="1" i="1" dirty="0" err="1">
                <a:solidFill>
                  <a:srgbClr val="FF0000"/>
                </a:solidFill>
              </a:rPr>
              <a:t>Dr</a:t>
            </a:r>
            <a:r>
              <a:rPr lang="ru-RU" sz="2800" b="1" i="1" dirty="0">
                <a:solidFill>
                  <a:srgbClr val="FF0000"/>
                </a:solidFill>
              </a:rPr>
              <a:t>. </a:t>
            </a:r>
            <a:r>
              <a:rPr lang="ru-RU" sz="2800" b="1" i="1" dirty="0" err="1">
                <a:solidFill>
                  <a:srgbClr val="FF0000"/>
                </a:solidFill>
              </a:rPr>
              <a:t>Web</a:t>
            </a:r>
            <a:r>
              <a:rPr lang="ru-RU" sz="2800" b="1" dirty="0"/>
              <a:t>), так и зарубежные программы, в частности, от компаний </a:t>
            </a:r>
            <a:r>
              <a:rPr lang="ru-RU" sz="2800" b="1" i="1" dirty="0" err="1">
                <a:solidFill>
                  <a:srgbClr val="FF0000"/>
                </a:solidFill>
              </a:rPr>
              <a:t>F-Secure</a:t>
            </a:r>
            <a:r>
              <a:rPr lang="ru-RU" sz="2800" b="1" i="1" dirty="0">
                <a:solidFill>
                  <a:srgbClr val="FF0000"/>
                </a:solidFill>
              </a:rPr>
              <a:t> (</a:t>
            </a:r>
            <a:r>
              <a:rPr lang="ru-RU" sz="2800" b="1" i="1" dirty="0" err="1">
                <a:solidFill>
                  <a:srgbClr val="FF0000"/>
                </a:solidFill>
              </a:rPr>
              <a:t>F-Secure</a:t>
            </a:r>
            <a:r>
              <a:rPr lang="ru-RU" sz="2800" b="1" i="1" dirty="0">
                <a:solidFill>
                  <a:srgbClr val="FF0000"/>
                </a:solidFill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</a:rPr>
              <a:t>Mobile</a:t>
            </a:r>
            <a:r>
              <a:rPr lang="ru-RU" sz="2800" b="1" i="1" dirty="0">
                <a:solidFill>
                  <a:srgbClr val="FF0000"/>
                </a:solidFill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</a:rPr>
              <a:t>Anti-Virus</a:t>
            </a:r>
            <a:r>
              <a:rPr lang="ru-RU" sz="2800" b="1" i="1" dirty="0">
                <a:solidFill>
                  <a:srgbClr val="FF0000"/>
                </a:solidFill>
              </a:rPr>
              <a:t>), </a:t>
            </a:r>
            <a:r>
              <a:rPr lang="ru-RU" sz="2800" b="1" i="1" dirty="0" err="1">
                <a:solidFill>
                  <a:srgbClr val="FF0000"/>
                </a:solidFill>
              </a:rPr>
              <a:t>Symantec</a:t>
            </a:r>
            <a:r>
              <a:rPr lang="ru-RU" sz="2800" b="1" i="1" dirty="0">
                <a:solidFill>
                  <a:srgbClr val="FF0000"/>
                </a:solidFill>
              </a:rPr>
              <a:t> (</a:t>
            </a:r>
            <a:r>
              <a:rPr lang="ru-RU" sz="2800" b="1" i="1" dirty="0" err="1">
                <a:solidFill>
                  <a:srgbClr val="FF0000"/>
                </a:solidFill>
              </a:rPr>
              <a:t>Norton</a:t>
            </a:r>
            <a:r>
              <a:rPr lang="ru-RU" sz="2800" b="1" i="1" dirty="0">
                <a:solidFill>
                  <a:srgbClr val="FF0000"/>
                </a:solidFill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</a:rPr>
              <a:t>Smartphone</a:t>
            </a:r>
            <a:r>
              <a:rPr lang="ru-RU" sz="2800" b="1" i="1" dirty="0">
                <a:solidFill>
                  <a:srgbClr val="FF0000"/>
                </a:solidFill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</a:rPr>
              <a:t>Security</a:t>
            </a:r>
            <a:r>
              <a:rPr lang="ru-RU" sz="2800" b="1" i="1" dirty="0">
                <a:solidFill>
                  <a:srgbClr val="FF0000"/>
                </a:solidFill>
              </a:rPr>
              <a:t>). </a:t>
            </a:r>
          </a:p>
        </p:txBody>
      </p:sp>
      <p:pic>
        <p:nvPicPr>
          <p:cNvPr id="4" name="Picture 1" descr="C:\Users\User\Desktop\мобильные вирусы\278947506956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5500702"/>
            <a:ext cx="1143008" cy="1238259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27</a:t>
            </a:fld>
            <a:endParaRPr lang="ru-RU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20713"/>
          </a:xfrm>
        </p:spPr>
        <p:txBody>
          <a:bodyPr>
            <a:normAutofit fontScale="90000"/>
          </a:bodyPr>
          <a:lstStyle/>
          <a:p>
            <a:r>
              <a:rPr lang="ru-RU" sz="2400" b="1" i="1" u="sng" dirty="0">
                <a:solidFill>
                  <a:srgbClr val="FF0000"/>
                </a:solidFill>
              </a:rPr>
              <a:t>Выводы:</a:t>
            </a:r>
            <a:r>
              <a:rPr lang="ru-RU" sz="4000" dirty="0"/>
              <a:t>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00166" y="620713"/>
            <a:ext cx="6500858" cy="5903912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ru-RU" sz="2000" b="1" dirty="0" smtClean="0">
                <a:solidFill>
                  <a:srgbClr val="0000FF"/>
                </a:solidFill>
              </a:rPr>
              <a:t> </a:t>
            </a:r>
            <a:r>
              <a:rPr lang="ru-RU" sz="2000" b="1" dirty="0">
                <a:solidFill>
                  <a:srgbClr val="0000FF"/>
                </a:solidFill>
              </a:rPr>
              <a:t>Мобильные вирусы существуют! Это уже не миф, а реальная </a:t>
            </a:r>
            <a:r>
              <a:rPr lang="ru-RU" sz="2000" b="1" dirty="0" smtClean="0">
                <a:solidFill>
                  <a:srgbClr val="0000FF"/>
                </a:solidFill>
              </a:rPr>
              <a:t>угроза.</a:t>
            </a: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ru-RU" sz="2000" b="1" dirty="0" smtClean="0">
                <a:solidFill>
                  <a:srgbClr val="000099"/>
                </a:solidFill>
              </a:rPr>
              <a:t>До </a:t>
            </a:r>
            <a:r>
              <a:rPr lang="ru-RU" sz="2000" b="1" dirty="0">
                <a:solidFill>
                  <a:srgbClr val="000099"/>
                </a:solidFill>
              </a:rPr>
              <a:t>недавнего времени считалось, что мобильные вирусы, если и угрожают, то только продвинуто-навороченным мобильникам, владельцам обычных мобильников бояться нечего. Увы, это уже не соответствует действительности!.. А т.к. доля обычных телефонов как минимум на порядок превосходит долю смартфонов, есть повод </a:t>
            </a:r>
            <a:r>
              <a:rPr lang="ru-RU" sz="2000" b="1" dirty="0" smtClean="0">
                <a:solidFill>
                  <a:srgbClr val="000099"/>
                </a:solidFill>
              </a:rPr>
              <a:t>задуматься!</a:t>
            </a:r>
            <a:endParaRPr lang="ru-RU" sz="2000" b="1" dirty="0">
              <a:solidFill>
                <a:srgbClr val="000099"/>
              </a:solidFill>
            </a:endParaRP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ru-RU" sz="2000" b="1" dirty="0" smtClean="0">
                <a:solidFill>
                  <a:srgbClr val="0000FF"/>
                </a:solidFill>
              </a:rPr>
              <a:t>Поскольку </a:t>
            </a:r>
            <a:r>
              <a:rPr lang="ru-RU" sz="2000" b="1" dirty="0">
                <a:solidFill>
                  <a:srgbClr val="0000FF"/>
                </a:solidFill>
              </a:rPr>
              <a:t>уже созданы </a:t>
            </a:r>
            <a:r>
              <a:rPr lang="ru-RU" sz="2000" b="1" dirty="0" err="1">
                <a:solidFill>
                  <a:srgbClr val="0000FF"/>
                </a:solidFill>
              </a:rPr>
              <a:t>кроссплатформенные</a:t>
            </a:r>
            <a:r>
              <a:rPr lang="ru-RU" sz="2000" b="1" dirty="0">
                <a:solidFill>
                  <a:srgbClr val="0000FF"/>
                </a:solidFill>
              </a:rPr>
              <a:t> мобильные вирусы, приверженность какой-то одной ОС не гарантирует защиту от </a:t>
            </a:r>
            <a:r>
              <a:rPr lang="ru-RU" sz="2000" b="1" dirty="0" smtClean="0">
                <a:solidFill>
                  <a:srgbClr val="0000FF"/>
                </a:solidFill>
              </a:rPr>
              <a:t>вирусов.</a:t>
            </a:r>
            <a:endParaRPr lang="ru-RU" sz="2000" b="1" dirty="0">
              <a:solidFill>
                <a:srgbClr val="0000FF"/>
              </a:solidFill>
            </a:endParaRP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ru-RU" sz="2000" b="1" dirty="0" smtClean="0">
                <a:solidFill>
                  <a:srgbClr val="000099"/>
                </a:solidFill>
              </a:rPr>
              <a:t>Первоначально </a:t>
            </a:r>
            <a:r>
              <a:rPr lang="ru-RU" sz="2000" b="1" dirty="0">
                <a:solidFill>
                  <a:srgbClr val="000099"/>
                </a:solidFill>
              </a:rPr>
              <a:t>существовавшая грань между мобильными и компьютерными вирусами стерта. Теперь эти устройства могут взаимно заражать друг </a:t>
            </a:r>
            <a:r>
              <a:rPr lang="ru-RU" sz="2000" b="1" dirty="0" smtClean="0">
                <a:solidFill>
                  <a:srgbClr val="000099"/>
                </a:solidFill>
              </a:rPr>
              <a:t>друга.</a:t>
            </a:r>
            <a:endParaRPr lang="ru-RU" sz="2000" b="1" dirty="0">
              <a:solidFill>
                <a:srgbClr val="000099"/>
              </a:solidFill>
            </a:endParaRP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ru-RU" sz="2000" b="1" dirty="0" smtClean="0">
                <a:solidFill>
                  <a:srgbClr val="0000FF"/>
                </a:solidFill>
              </a:rPr>
              <a:t>Компьютерным </a:t>
            </a:r>
            <a:r>
              <a:rPr lang="ru-RU" sz="2000" b="1" dirty="0">
                <a:solidFill>
                  <a:srgbClr val="0000FF"/>
                </a:solidFill>
              </a:rPr>
              <a:t>вирусам для широкого распространения потребовалось более двадцати лет. Мобильные вирусы прошли этот путь всего лишь за два года (очевидно, что мобильные вирусописатели активно используют опыт создания и распространения компьютерных вирусов</a:t>
            </a:r>
            <a:r>
              <a:rPr lang="ru-RU" sz="2000" b="1" dirty="0" smtClean="0">
                <a:solidFill>
                  <a:srgbClr val="0000FF"/>
                </a:solidFill>
              </a:rPr>
              <a:t>).</a:t>
            </a:r>
            <a:endParaRPr lang="ru-RU" sz="2000" b="1" dirty="0">
              <a:solidFill>
                <a:srgbClr val="0000FF"/>
              </a:solidFill>
            </a:endParaRP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ru-RU" sz="2000" b="1" dirty="0" smtClean="0">
                <a:solidFill>
                  <a:srgbClr val="000099"/>
                </a:solidFill>
              </a:rPr>
              <a:t>В </a:t>
            </a:r>
            <a:r>
              <a:rPr lang="ru-RU" sz="2000" b="1" dirty="0">
                <a:solidFill>
                  <a:srgbClr val="000099"/>
                </a:solidFill>
              </a:rPr>
              <a:t>мире насчитывается около 3 млрд. абонентов сотовой связи. Многие буквально не расстаются со своими мобильниками. На мобильниках хранится конфиденциальная информация. Нетрудно представить масштабы последствий в случае возникновения эпидемий мобильных </a:t>
            </a:r>
            <a:r>
              <a:rPr lang="ru-RU" sz="2000" b="1" dirty="0" smtClean="0">
                <a:solidFill>
                  <a:srgbClr val="000099"/>
                </a:solidFill>
              </a:rPr>
              <a:t>вирусов.</a:t>
            </a:r>
            <a:endParaRPr lang="ru-RU" sz="2000" b="1" dirty="0">
              <a:solidFill>
                <a:srgbClr val="000099"/>
              </a:solidFill>
            </a:endParaRP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ru-RU" sz="2000" b="1" dirty="0" smtClean="0">
                <a:solidFill>
                  <a:srgbClr val="0000FF"/>
                </a:solidFill>
              </a:rPr>
              <a:t>Как </a:t>
            </a:r>
            <a:r>
              <a:rPr lang="ru-RU" sz="2000" b="1" dirty="0">
                <a:solidFill>
                  <a:srgbClr val="0000FF"/>
                </a:solidFill>
              </a:rPr>
              <a:t>относиться к проблеме мобильных вирусов? Не нужно ее преувеличивать, паниковать. Но не стоит и отмахиваться от нее, считая, что проблема искусственно раздувается антивирусными компаниями и жадными до сенсаций СМИ.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28</a:t>
            </a:fld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99"/>
                </a:solidFill>
              </a:rPr>
              <a:t>Литература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hlinkClick r:id="rId2"/>
              </a:rPr>
              <a:t>https://ru.wikipedia.org/wiki</a:t>
            </a:r>
            <a:r>
              <a:rPr lang="ru-RU" dirty="0" smtClean="0"/>
              <a:t> - </a:t>
            </a:r>
            <a:r>
              <a:rPr lang="ru-RU" dirty="0" err="1" smtClean="0"/>
              <a:t>Википедия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hlinkClick r:id="rId3"/>
              </a:rPr>
              <a:t>http://www.softmixer.com/2011/08/blog-post_8103.html</a:t>
            </a:r>
            <a:r>
              <a:rPr lang="ru-RU" dirty="0" smtClean="0"/>
              <a:t> - сетевой журнал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hlinkClick r:id="rId4"/>
              </a:rPr>
              <a:t>http://www.hackzona.ru</a:t>
            </a:r>
            <a:r>
              <a:rPr lang="ru-RU" dirty="0" smtClean="0"/>
              <a:t> – территория взлома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hlinkClick r:id="rId5"/>
              </a:rPr>
              <a:t>http://www.mobi.ru</a:t>
            </a:r>
            <a:r>
              <a:rPr lang="ru-RU" dirty="0" smtClean="0"/>
              <a:t> – экспертный сайт цифровой техники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hlinkClick r:id="rId6"/>
              </a:rPr>
              <a:t>http://www.vipmks.ru</a:t>
            </a:r>
            <a:r>
              <a:rPr lang="ru-RU" dirty="0" smtClean="0"/>
              <a:t> – мобильный корпоративные системы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Создаем вирус и антивирус. </a:t>
            </a:r>
            <a:r>
              <a:rPr lang="ru-RU" dirty="0" smtClean="0"/>
              <a:t>Автор: И.А. </a:t>
            </a:r>
            <a:r>
              <a:rPr lang="ru-RU" dirty="0" err="1" smtClean="0"/>
              <a:t>Гульев</a:t>
            </a:r>
            <a:r>
              <a:rPr lang="ru-RU" dirty="0" smtClean="0"/>
              <a:t>, 304с. – М.: Просвещение, 1999г.</a:t>
            </a:r>
            <a:endParaRPr lang="ru-RU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Все о мобильных телефонах: Возможности, выбор, этикет. </a:t>
            </a:r>
            <a:r>
              <a:rPr lang="ru-RU" dirty="0" smtClean="0"/>
              <a:t>Автор: </a:t>
            </a:r>
            <a:r>
              <a:rPr lang="ru-RU" dirty="0" smtClean="0">
                <a:hlinkClick r:id="rId7"/>
              </a:rPr>
              <a:t>Инджиев А.А.</a:t>
            </a:r>
            <a:r>
              <a:rPr lang="ru-RU" dirty="0" smtClean="0"/>
              <a:t> – М.: Феникс, 2006г.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29</a:t>
            </a:fld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Задачи:</a:t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928670"/>
            <a:ext cx="6429420" cy="557216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0099"/>
                </a:solidFill>
              </a:rPr>
              <a:t>Провести анализ литературы, для изучения проблемы мобильных вирусов.</a:t>
            </a:r>
          </a:p>
          <a:p>
            <a:pPr>
              <a:lnSpc>
                <a:spcPct val="120000"/>
              </a:lnSpc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00FF"/>
                </a:solidFill>
              </a:rPr>
              <a:t>Выяснить, что такое мобильные вирусы?</a:t>
            </a:r>
          </a:p>
          <a:p>
            <a:pPr>
              <a:lnSpc>
                <a:spcPct val="120000"/>
              </a:lnSpc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0099"/>
                </a:solidFill>
              </a:rPr>
              <a:t> Есть ли реальная опасность подхватить мобильные вирусы на свой мобильный телефон?</a:t>
            </a:r>
          </a:p>
          <a:p>
            <a:pPr>
              <a:lnSpc>
                <a:spcPct val="120000"/>
              </a:lnSpc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00FF"/>
                </a:solidFill>
              </a:rPr>
              <a:t>Какое мобильное устройство больше подвержено угрозе мобильных вирусов: мобильный телефон, смартфон или только КПК?</a:t>
            </a:r>
          </a:p>
          <a:p>
            <a:pPr>
              <a:lnSpc>
                <a:spcPct val="120000"/>
              </a:lnSpc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0099"/>
                </a:solidFill>
              </a:rPr>
              <a:t>Что делать, если ваш телефон "заболел" (подхватил мобильный вирус)?</a:t>
            </a:r>
          </a:p>
          <a:p>
            <a:pPr>
              <a:lnSpc>
                <a:spcPct val="120000"/>
              </a:lnSpc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ü"/>
            </a:pP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3</a:t>
            </a:fld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9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3643314"/>
            <a:ext cx="394210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>
                  <a:solidFill>
                    <a:srgbClr val="000099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</a:t>
            </a:r>
          </a:p>
          <a:p>
            <a:pPr algn="ctr"/>
            <a:r>
              <a:rPr lang="ru-RU" sz="5400" b="1" cap="all" dirty="0" smtClean="0">
                <a:ln>
                  <a:solidFill>
                    <a:srgbClr val="000099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</a:t>
            </a:r>
          </a:p>
          <a:p>
            <a:pPr algn="ctr"/>
            <a:r>
              <a:rPr lang="ru-RU" sz="5400" b="1" cap="all" dirty="0" smtClean="0">
                <a:ln>
                  <a:solidFill>
                    <a:srgbClr val="000099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внимание!</a:t>
            </a:r>
            <a:endParaRPr lang="ru-RU" sz="5400" b="1" cap="all" dirty="0">
              <a:ln>
                <a:solidFill>
                  <a:srgbClr val="000099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30</a:t>
            </a:fld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Практическое 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применение: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6643734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0099"/>
                </a:solidFill>
              </a:rPr>
              <a:t>заключается в том, чтобы помочь учащимся научиться различать мобильные вирусы, защищаться от заражения телефона.</a:t>
            </a:r>
          </a:p>
          <a:p>
            <a:pPr algn="ctr"/>
            <a:endParaRPr lang="ru-RU" sz="3600" b="1" dirty="0">
              <a:solidFill>
                <a:srgbClr val="00009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4</a:t>
            </a:fld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43042" y="1285860"/>
            <a:ext cx="5715040" cy="441167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dirty="0"/>
              <a:t>      </a:t>
            </a:r>
            <a:r>
              <a:rPr lang="ru-RU" b="1" dirty="0" smtClean="0">
                <a:solidFill>
                  <a:srgbClr val="000099"/>
                </a:solidFill>
              </a:rPr>
              <a:t>Можно </a:t>
            </a:r>
            <a:r>
              <a:rPr lang="ru-RU" b="1" dirty="0">
                <a:solidFill>
                  <a:srgbClr val="000099"/>
                </a:solidFill>
              </a:rPr>
              <a:t>предположить, что мобильные вирусы существуют, и они могут повлиять на работоспособность мобильных телефонов.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3109" y="329913"/>
            <a:ext cx="4286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Гипотеза: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5</a:t>
            </a:fld>
            <a:endParaRPr lang="ru-RU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28" y="274638"/>
            <a:ext cx="6357982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Результаты опроса проведенного антивирусной компанией </a:t>
            </a:r>
            <a:r>
              <a:rPr lang="ru-RU" sz="2400" b="1" dirty="0" err="1">
                <a:solidFill>
                  <a:schemeClr val="tx1"/>
                </a:solidFill>
                <a:hlinkClick r:id="rId4"/>
              </a:rPr>
              <a:t>McAfee</a:t>
            </a:r>
            <a:r>
              <a:rPr lang="ru-RU" sz="2400" b="1" dirty="0">
                <a:solidFill>
                  <a:schemeClr val="tx1"/>
                </a:solidFill>
              </a:rPr>
              <a:t> среди</a:t>
            </a:r>
            <a:r>
              <a:rPr lang="ru-RU" sz="2400" b="1" dirty="0"/>
              <a:t> 2000 жителей Великобритании, Соединенных Штатов и Японии.</a:t>
            </a:r>
            <a:r>
              <a:rPr lang="ru-RU" sz="4000" b="1" dirty="0"/>
              <a:t> </a:t>
            </a:r>
          </a:p>
        </p:txBody>
      </p:sp>
      <p:graphicFrame>
        <p:nvGraphicFramePr>
          <p:cNvPr id="19464" name="Object 8"/>
          <p:cNvGraphicFramePr>
            <a:graphicFrameLocks noGrp="1" noChangeAspect="1"/>
          </p:cNvGraphicFramePr>
          <p:nvPr>
            <p:ph idx="1"/>
          </p:nvPr>
        </p:nvGraphicFramePr>
        <p:xfrm>
          <a:off x="1500166" y="2143116"/>
          <a:ext cx="6408859" cy="3725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Диаграмма" r:id="rId6" imgW="4914854" imgH="2857500" progId="Excel.Sheet.8">
                  <p:embed/>
                </p:oleObj>
              </mc:Choice>
              <mc:Fallback>
                <p:oleObj name="Диаграмма" r:id="rId6" imgW="4914854" imgH="2857500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66" y="2143116"/>
                        <a:ext cx="6408859" cy="3725868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339966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6</a:t>
            </a:fld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/>
        </p:nvGraphicFramePr>
        <p:xfrm>
          <a:off x="1643042" y="285728"/>
          <a:ext cx="6215106" cy="6143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7</a:t>
            </a:fld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214414" y="642918"/>
          <a:ext cx="6858048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8</a:t>
            </a:fld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357290" y="785794"/>
          <a:ext cx="6715172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9</a:t>
            </a:fld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1515</Words>
  <Application>Microsoft Office PowerPoint</Application>
  <PresentationFormat>Экран (4:3)</PresentationFormat>
  <Paragraphs>153</Paragraphs>
  <Slides>30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2" baseType="lpstr">
      <vt:lpstr>Тема Office</vt:lpstr>
      <vt:lpstr>Диаграмма</vt:lpstr>
      <vt:lpstr>Презентация PowerPoint</vt:lpstr>
      <vt:lpstr>Презентация PowerPoint</vt:lpstr>
      <vt:lpstr>Задачи: </vt:lpstr>
      <vt:lpstr>Практическое  применение:</vt:lpstr>
      <vt:lpstr>Презентация PowerPoint</vt:lpstr>
      <vt:lpstr> Результаты опроса проведенного антивирусной компанией McAfee среди 2000 жителей Великобритании, Соединенных Штатов и Японии.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Вирус-червь Cabir</vt:lpstr>
      <vt:lpstr>Вирус CommWarrior</vt:lpstr>
      <vt:lpstr>Вирус-Шпион  Flexispy</vt:lpstr>
      <vt:lpstr>Кросс-платформенный  вирус Cxover</vt:lpstr>
      <vt:lpstr>Вирус-троян  RedBrowser</vt:lpstr>
      <vt:lpstr>Вирус-троян  Webster</vt:lpstr>
      <vt:lpstr>Причины распространения  мобильных вирусов: </vt:lpstr>
      <vt:lpstr>Пути проникновения  вируса в телефон: </vt:lpstr>
      <vt:lpstr>Симптомы заражения </vt:lpstr>
      <vt:lpstr>Презентация PowerPoint</vt:lpstr>
      <vt:lpstr>Как удалить  зараженные файлы </vt:lpstr>
      <vt:lpstr>Как защищаться  от мобильных вирусов </vt:lpstr>
      <vt:lpstr>Мобильные антивирусы</vt:lpstr>
      <vt:lpstr>Выводы: </vt:lpstr>
      <vt:lpstr>Литература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Informatik</dc:creator>
  <cp:lastModifiedBy>Ольга</cp:lastModifiedBy>
  <cp:revision>330</cp:revision>
  <dcterms:created xsi:type="dcterms:W3CDTF">2015-03-16T08:35:51Z</dcterms:created>
  <dcterms:modified xsi:type="dcterms:W3CDTF">2015-03-20T19:18:28Z</dcterms:modified>
</cp:coreProperties>
</file>