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6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642A2-6EEF-48D6-A6C2-AF3FB7A97204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68CD1-A020-4473-A679-D27884D61B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68CD1-A020-4473-A679-D27884D61B1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762056" cy="59766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u="sng" dirty="0" smtClean="0"/>
              <a:t>Проблема:</a:t>
            </a:r>
            <a:r>
              <a:rPr lang="ru-RU" b="1" u="sng" dirty="0" smtClean="0"/>
              <a:t> </a:t>
            </a:r>
            <a:r>
              <a:rPr lang="ru-RU" dirty="0" smtClean="0"/>
              <a:t>Существуют много видов систем спутниковой навигации, но какое из них лучше подходит для нашей страны или для  других стран.</a:t>
            </a:r>
          </a:p>
          <a:p>
            <a:pPr>
              <a:buNone/>
            </a:pPr>
            <a:r>
              <a:rPr lang="ru-RU" b="1" i="1" u="sng" dirty="0" smtClean="0"/>
              <a:t>Гипотеза: </a:t>
            </a:r>
            <a:r>
              <a:rPr lang="ru-RU" dirty="0" smtClean="0"/>
              <a:t>Система GPS лучше, чем система ГЛОНАСС.</a:t>
            </a:r>
          </a:p>
          <a:p>
            <a:pPr>
              <a:buNone/>
            </a:pPr>
            <a:r>
              <a:rPr lang="ru-RU" b="1" i="1" u="sng" dirty="0" smtClean="0"/>
              <a:t>Актуальность:</a:t>
            </a:r>
            <a:r>
              <a:rPr lang="ru-RU" b="1" u="sng" dirty="0" smtClean="0"/>
              <a:t> </a:t>
            </a:r>
            <a:r>
              <a:rPr lang="ru-RU" dirty="0" smtClean="0"/>
              <a:t>Полученные мной знания при исследовании, помогут мне в выборе навигатора и программного обеспечения для системы спутниковой навигации.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u="sng" dirty="0" smtClean="0"/>
              <a:t>Цель:</a:t>
            </a:r>
            <a:r>
              <a:rPr lang="ru-RU" b="1" u="sng" dirty="0" smtClean="0"/>
              <a:t> </a:t>
            </a:r>
            <a:r>
              <a:rPr lang="ru-RU" dirty="0" smtClean="0"/>
              <a:t>Изучение сущности спутниковой навигации.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i="1" u="sng" dirty="0" smtClean="0"/>
              <a:t>Задачи: </a:t>
            </a:r>
          </a:p>
          <a:p>
            <a:pPr marL="582930" indent="-514350">
              <a:buFont typeface="+mj-lt"/>
              <a:buAutoNum type="arabicPeriod"/>
            </a:pPr>
            <a:r>
              <a:rPr lang="ru-RU" i="1" dirty="0" smtClean="0"/>
              <a:t> </a:t>
            </a:r>
            <a:r>
              <a:rPr lang="ru-RU" dirty="0" smtClean="0"/>
              <a:t>Изучить теорию о спутниковой навигации.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Изучить характеристики систем спутниковой навигации GPS и ГЛОНАСС.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Проанализировать характеристики систем GPS и ГЛОНАСС.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Выяснить сферу применения навигации.</a:t>
            </a:r>
          </a:p>
          <a:p>
            <a:pPr marL="582930" lvl="0" indent="-514350">
              <a:buFont typeface="+mj-lt"/>
              <a:buAutoNum type="arabicPeriod"/>
            </a:pPr>
            <a:r>
              <a:rPr lang="ru-RU" dirty="0" smtClean="0"/>
              <a:t>Сделать выводы.</a:t>
            </a:r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b="1" i="1" u="sng" dirty="0" smtClean="0"/>
              <a:t>Объект исследования</a:t>
            </a:r>
            <a:r>
              <a:rPr lang="ru-RU" i="1" dirty="0" smtClean="0"/>
              <a:t>:</a:t>
            </a:r>
            <a:r>
              <a:rPr lang="ru-RU" dirty="0" smtClean="0"/>
              <a:t> системы спутниковой навигации</a:t>
            </a:r>
          </a:p>
          <a:p>
            <a:pPr>
              <a:buNone/>
            </a:pPr>
            <a:r>
              <a:rPr lang="ru-RU" b="1" i="1" u="sng" dirty="0" smtClean="0"/>
              <a:t>Предмет исследования</a:t>
            </a:r>
            <a:r>
              <a:rPr lang="ru-RU" i="1" dirty="0" smtClean="0"/>
              <a:t>:</a:t>
            </a:r>
            <a:r>
              <a:rPr lang="ru-RU" dirty="0" smtClean="0"/>
              <a:t> Системы  GPS и ГЛОНАСС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834064" cy="43204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/>
              <a:t>В планах до 2020 года ГЛОНАСС повысить свою точность до 80 сантиметров, GPS к тому времени обещает осуществлять позиционирование с погрешностью до 50 см.</a:t>
            </a:r>
          </a:p>
          <a:p>
            <a:pPr algn="just">
              <a:buNone/>
            </a:pPr>
            <a:r>
              <a:rPr lang="ru-RU" sz="2200" dirty="0" smtClean="0"/>
              <a:t>Несмотря на более высокую точность позиционирования, к GPS тоже есть нарекания. Касается это, прежде всего, пользователей из приполярных областей планеты. Из-за невысокого наклонения орбит спутников GPS там серьезно ухудшается качество приема сигнала. </a:t>
            </a:r>
          </a:p>
          <a:p>
            <a:pPr algn="just">
              <a:buNone/>
            </a:pPr>
            <a:r>
              <a:rPr lang="ru-RU" sz="2200" dirty="0" smtClean="0"/>
              <a:t>Поставленные  задачи  выполнены, цель достигнута.</a:t>
            </a:r>
          </a:p>
          <a:p>
            <a:pPr algn="just">
              <a:buNone/>
            </a:pPr>
            <a:r>
              <a:rPr lang="ru-RU" sz="2200" dirty="0" smtClean="0"/>
              <a:t>Гипотеза опровергнута, т.к. система ГЛОНАСС в настоящее время достойно конкурирует с GPS.</a:t>
            </a:r>
          </a:p>
          <a:p>
            <a:endParaRPr lang="ru-RU" dirty="0"/>
          </a:p>
        </p:txBody>
      </p:sp>
      <p:pic>
        <p:nvPicPr>
          <p:cNvPr id="22530" name="Picture 2" descr="http://cs306710.userapi.com/v306710127/10a/pwq6P8KQyS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256659"/>
            <a:ext cx="2088232" cy="2601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://img13.nnm.ru/imagez/gallery/e/d/3/e/f/ed3ef14e0cf776a85e731376e1ac0efe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25144"/>
            <a:ext cx="2088232" cy="2023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1506" name="Picture 2" descr="http://img13.nnm.ru/imagez/gallery/e/d/3/e/f/ed3ef14e0cf776a85e731376e1ac0efe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91250" cy="535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620688"/>
            <a:ext cx="7560840" cy="4572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i="1" dirty="0" smtClean="0"/>
              <a:t>		Спутниковая система навигации</a:t>
            </a:r>
            <a:r>
              <a:rPr lang="ru-RU" sz="2000" dirty="0" smtClean="0"/>
              <a:t> — комплексная электронно-техническая система, состоящая из совокупности наземного и космического оборудования, предназначенная для определения местоположения (географических координат и высоты) и точного времени, а также параметров движения (скорости и направления движения и т. д.) для наземных, водных и воздушных объектов.</a:t>
            </a:r>
          </a:p>
          <a:p>
            <a:endParaRPr lang="ru-RU" dirty="0"/>
          </a:p>
        </p:txBody>
      </p:sp>
      <p:pic>
        <p:nvPicPr>
          <p:cNvPr id="15362" name="Picture 2" descr="http://www.volganet.ru/export/sites/volga/news/news/images/1198657709_glon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284984"/>
            <a:ext cx="2952328" cy="299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404664"/>
            <a:ext cx="7690048" cy="4608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400" i="1" dirty="0" smtClean="0"/>
              <a:t>Основные элементы спутниковой системы навигации:</a:t>
            </a:r>
          </a:p>
          <a:p>
            <a:pPr>
              <a:buNone/>
            </a:pPr>
            <a:endParaRPr lang="ru-RU" sz="2400" dirty="0" smtClean="0"/>
          </a:p>
          <a:p>
            <a:pPr marL="582930" lvl="0" indent="-514350" algn="just">
              <a:buFont typeface="+mj-lt"/>
              <a:buAutoNum type="arabicPeriod"/>
            </a:pPr>
            <a:r>
              <a:rPr lang="ru-RU" sz="2400" dirty="0" smtClean="0"/>
              <a:t>Орбитальная группировка, состоящая из нескольких спутников, излучающих специальные радиосигналы.</a:t>
            </a:r>
          </a:p>
          <a:p>
            <a:pPr marL="582930" lvl="0" indent="-514350" algn="just">
              <a:buFont typeface="+mj-lt"/>
              <a:buAutoNum type="arabicPeriod"/>
            </a:pPr>
            <a:r>
              <a:rPr lang="ru-RU" sz="2400" dirty="0" smtClean="0"/>
              <a:t>Наземная система управления и контроля, включающая блоки измерения текущего положения спутников и передачи на них полученной информации для корректировки информации об орбитах.</a:t>
            </a:r>
          </a:p>
          <a:p>
            <a:pPr marL="582930" lvl="0" indent="-514350" algn="just">
              <a:buFont typeface="+mj-lt"/>
              <a:buAutoNum type="arabicPeriod"/>
            </a:pPr>
            <a:r>
              <a:rPr lang="ru-RU" sz="2400" dirty="0" smtClean="0"/>
              <a:t>Приёмное клиентское оборудование («спутниковые навигаторы»), используемое для определения координат.</a:t>
            </a:r>
          </a:p>
          <a:p>
            <a:pPr marL="582930" lvl="0" indent="-514350" algn="just">
              <a:buFont typeface="+mj-lt"/>
              <a:buAutoNum type="arabicPeriod"/>
            </a:pPr>
            <a:r>
              <a:rPr lang="ru-RU" sz="2400" dirty="0" smtClean="0"/>
              <a:t>Наземная система радиомаяков, позволяющая значительно повысить точность определения координат.</a:t>
            </a:r>
          </a:p>
          <a:p>
            <a:pPr marL="582930" lvl="0" indent="-514350" algn="just">
              <a:buFont typeface="+mj-lt"/>
              <a:buAutoNum type="arabicPeriod"/>
            </a:pPr>
            <a:r>
              <a:rPr lang="ru-RU" sz="2400" dirty="0" smtClean="0"/>
              <a:t>Информационная радиосистема для передачи пользователям поправок, позволяющих значительно повысить точность определения координат.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653136"/>
            <a:ext cx="3312368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04664"/>
            <a:ext cx="7859216" cy="6192688"/>
          </a:xfrm>
        </p:spPr>
        <p:txBody>
          <a:bodyPr>
            <a:normAutofit/>
          </a:bodyPr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ru-RU" sz="2800" b="1" dirty="0" smtClean="0"/>
              <a:t>Виды спутниковой навигации</a:t>
            </a:r>
          </a:p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endParaRPr lang="ru-RU" sz="1800" b="1" dirty="0" smtClean="0"/>
          </a:p>
          <a:p>
            <a:pPr marL="525780" indent="-457200" algn="just">
              <a:buAutoNum type="arabicPeriod"/>
            </a:pPr>
            <a:r>
              <a:rPr lang="ru-RU" sz="2000" i="1" u="sng" dirty="0" smtClean="0"/>
              <a:t>GPS</a:t>
            </a:r>
            <a:r>
              <a:rPr lang="ru-RU" sz="2000" dirty="0" smtClean="0"/>
              <a:t> – Принадлежит министерству обороны США. Устройства поддерживающие навигацию по GPS являются самыми распространёнными в мире. Также известна под более ранним названием NAVSTAR.</a:t>
            </a:r>
          </a:p>
          <a:p>
            <a:pPr marL="525780" indent="-457200" algn="just">
              <a:buAutoNum type="arabicPeriod"/>
            </a:pPr>
            <a:endParaRPr lang="ru-RU" sz="2000" dirty="0" smtClean="0"/>
          </a:p>
          <a:p>
            <a:pPr marL="525780" indent="-457200" algn="just">
              <a:buAutoNum type="arabicPeriod"/>
            </a:pPr>
            <a:endParaRPr lang="ru-RU" sz="2000" dirty="0" smtClean="0"/>
          </a:p>
          <a:p>
            <a:pPr marL="525780" indent="-457200" algn="just">
              <a:buAutoNum type="arabicPeriod"/>
            </a:pPr>
            <a:endParaRPr lang="ru-RU" sz="2000" dirty="0" smtClean="0"/>
          </a:p>
          <a:p>
            <a:pPr marL="525780" indent="-457200" algn="just">
              <a:buNone/>
            </a:pPr>
            <a:r>
              <a:rPr lang="ru-RU" sz="2000" i="1" dirty="0" smtClean="0"/>
              <a:t>2. </a:t>
            </a:r>
            <a:r>
              <a:rPr lang="ru-RU" sz="2000" i="1" u="sng" dirty="0" smtClean="0"/>
              <a:t>ГЛОНАСС</a:t>
            </a:r>
            <a:r>
              <a:rPr lang="ru-RU" sz="2000" dirty="0" smtClean="0"/>
              <a:t> – Принадлежит министерству обороны России. Отмечается малая распространенность клиентского оборудования. К 2025 году предполагается глубокая модернизация системы.</a:t>
            </a:r>
          </a:p>
          <a:p>
            <a:endParaRPr lang="ru-RU" dirty="0"/>
          </a:p>
        </p:txBody>
      </p:sp>
      <p:pic>
        <p:nvPicPr>
          <p:cNvPr id="13314" name="Picture 2" descr="http://www.nis-glonass.ru/images/02-NAVSTAR_GPS_logo_shield-offi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420408"/>
            <a:ext cx="1440160" cy="1430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http://www.nis-glonass.ru/images/03-glonass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157192"/>
            <a:ext cx="151216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548680"/>
            <a:ext cx="7546032" cy="4536504"/>
          </a:xfrm>
        </p:spPr>
        <p:txBody>
          <a:bodyPr>
            <a:normAutofit fontScale="92500"/>
          </a:bodyPr>
          <a:lstStyle/>
          <a:p>
            <a:pPr marL="582930" indent="-514350" algn="just">
              <a:buNone/>
            </a:pPr>
            <a:r>
              <a:rPr lang="ru-RU" i="1" dirty="0" smtClean="0"/>
              <a:t>3. </a:t>
            </a:r>
            <a:r>
              <a:rPr lang="ru-RU" sz="2200" i="1" u="sng" dirty="0" err="1" smtClean="0"/>
              <a:t>Бэйдоу</a:t>
            </a:r>
            <a:r>
              <a:rPr lang="ru-RU" sz="2200" dirty="0" smtClean="0"/>
              <a:t> – Развёртываемая Китаем подсистема GNSS предназначена для использования только в этой стране. Согласно планам, к 2012 году она сможет покрывать Азиатско-Тихоокеанский регион, а к 2020 году сможет работать как глобальная. </a:t>
            </a:r>
          </a:p>
          <a:p>
            <a:pPr marL="582930" indent="-514350" algn="just">
              <a:buNone/>
            </a:pPr>
            <a:endParaRPr lang="ru-RU" sz="2200" dirty="0" smtClean="0"/>
          </a:p>
          <a:p>
            <a:pPr marL="582930" indent="-514350" algn="just">
              <a:buNone/>
            </a:pPr>
            <a:endParaRPr lang="ru-RU" sz="2200" dirty="0" smtClean="0"/>
          </a:p>
          <a:p>
            <a:pPr marL="582930" indent="-514350" algn="just">
              <a:buNone/>
            </a:pPr>
            <a:endParaRPr lang="ru-RU" sz="2200" dirty="0" smtClean="0"/>
          </a:p>
          <a:p>
            <a:pPr marL="582930" indent="-514350" algn="just">
              <a:buNone/>
            </a:pPr>
            <a:endParaRPr lang="ru-RU" sz="2200" dirty="0" smtClean="0"/>
          </a:p>
          <a:p>
            <a:pPr marL="582930" indent="-514350" algn="just">
              <a:buNone/>
            </a:pPr>
            <a:r>
              <a:rPr lang="ru-RU" sz="2200" i="1" dirty="0" smtClean="0"/>
              <a:t>4. </a:t>
            </a:r>
            <a:r>
              <a:rPr lang="ru-RU" sz="2200" i="1" u="sng" dirty="0" err="1" smtClean="0"/>
              <a:t>Galileo</a:t>
            </a:r>
            <a:r>
              <a:rPr lang="ru-RU" sz="2200" dirty="0" smtClean="0"/>
              <a:t> – Европейская система, находящаяся на этапе создания спутниковой группировки. Планируется </a:t>
            </a:r>
            <a:r>
              <a:rPr lang="ru-RU" sz="2200" i="1" dirty="0" smtClean="0"/>
              <a:t>полностью </a:t>
            </a:r>
            <a:r>
              <a:rPr lang="ru-RU" sz="2200" dirty="0" smtClean="0"/>
              <a:t>развернуть спутниковую группировку к 2020 году.</a:t>
            </a:r>
          </a:p>
          <a:p>
            <a:endParaRPr lang="ru-RU" dirty="0"/>
          </a:p>
        </p:txBody>
      </p:sp>
      <p:pic>
        <p:nvPicPr>
          <p:cNvPr id="20482" name="Picture 2" descr="http://www.nis-glonass.ru/images/05-Beidou_navigation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348880"/>
            <a:ext cx="1440160" cy="1440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 descr="http://www.nis-glonass.ru/images/04-Galileo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157192"/>
            <a:ext cx="1512168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7690048" cy="446449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i="1" dirty="0" smtClean="0"/>
              <a:t>5.</a:t>
            </a:r>
            <a:r>
              <a:rPr lang="ru-RU" i="1" u="sng" dirty="0" smtClean="0"/>
              <a:t> IRNSS</a:t>
            </a:r>
            <a:r>
              <a:rPr lang="ru-RU" u="sng" dirty="0" smtClean="0"/>
              <a:t> </a:t>
            </a:r>
            <a:r>
              <a:rPr lang="ru-RU" dirty="0" smtClean="0"/>
              <a:t>– Индийская навигационная спутниковая система, в состоянии разработки. Предполагается для использования </a:t>
            </a:r>
            <a:r>
              <a:rPr lang="ru-RU" i="1" dirty="0" smtClean="0"/>
              <a:t>только в этой стране</a:t>
            </a:r>
            <a:r>
              <a:rPr lang="ru-RU" dirty="0" smtClean="0"/>
              <a:t>. Первый спутник был запущен в 2008 году.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i="1" dirty="0" smtClean="0"/>
              <a:t>6. </a:t>
            </a:r>
            <a:r>
              <a:rPr lang="ru-RU" i="1" u="sng" dirty="0" smtClean="0"/>
              <a:t>QZSS </a:t>
            </a:r>
            <a:r>
              <a:rPr lang="ru-RU" i="1" dirty="0" smtClean="0"/>
              <a:t>–</a:t>
            </a:r>
            <a:r>
              <a:rPr lang="ru-RU" dirty="0" smtClean="0"/>
              <a:t> Первоначально японская QZSS была задумана в 2002 г. как коммерческая система с набором услуг для подвижной связи, вещания и широкого использования для навигации в Японии и соседних районах Юго-Восточной Азии. </a:t>
            </a:r>
            <a:endParaRPr lang="ru-RU" dirty="0"/>
          </a:p>
        </p:txBody>
      </p:sp>
      <p:pic>
        <p:nvPicPr>
          <p:cNvPr id="19458" name="Picture 2" descr="http://www.nis-glonass.ru/images/06-ISRO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88840"/>
            <a:ext cx="1728192" cy="1628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3672408" cy="56886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>
              <a:buNone/>
            </a:pPr>
            <a:endParaRPr lang="ru-RU" sz="3500" dirty="0" smtClean="0"/>
          </a:p>
          <a:p>
            <a:pPr marL="582930" lvl="0" indent="-514350" algn="just">
              <a:buFont typeface="+mj-lt"/>
              <a:buAutoNum type="arabicPeriod"/>
            </a:pPr>
            <a:r>
              <a:rPr lang="ru-RU" sz="3500" dirty="0" smtClean="0"/>
              <a:t>геодезия: с помощью систем навигации определяются точные координаты точек;</a:t>
            </a:r>
          </a:p>
          <a:p>
            <a:pPr marL="582930" lvl="0" indent="-514350" algn="just">
              <a:buFont typeface="+mj-lt"/>
              <a:buAutoNum type="arabicPeriod"/>
            </a:pPr>
            <a:r>
              <a:rPr lang="ru-RU" sz="3500" dirty="0" smtClean="0"/>
              <a:t>картография: системы навигации используется в гражданской и военной картографии;</a:t>
            </a:r>
          </a:p>
          <a:p>
            <a:pPr marL="582930" lvl="0" indent="-514350" algn="just">
              <a:buFont typeface="+mj-lt"/>
              <a:buAutoNum type="arabicPeriod"/>
            </a:pPr>
            <a:r>
              <a:rPr lang="ru-RU" sz="3500" dirty="0" smtClean="0"/>
              <a:t>навигация: с применением систем навигации осуществляется как морская, так и дорожная навигация;</a:t>
            </a:r>
          </a:p>
          <a:p>
            <a:pPr marL="582930" lvl="0" indent="-514350" algn="just">
              <a:buFont typeface="+mj-lt"/>
              <a:buAutoNum type="arabicPeriod"/>
            </a:pPr>
            <a:r>
              <a:rPr lang="ru-RU" sz="3500" dirty="0" smtClean="0"/>
              <a:t>спутниковый мониторинг транспорта: с помощью систем навигации ведётся мониторинг за положением, скоростью автомобилей, контроль за их движением</a:t>
            </a:r>
            <a:r>
              <a:rPr lang="ru-RU" sz="2900" dirty="0" smtClean="0"/>
              <a:t>;</a:t>
            </a:r>
          </a:p>
          <a:p>
            <a:pPr marL="582930" lvl="0" indent="-514350" algn="just">
              <a:buFont typeface="+mj-lt"/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1663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 smtClean="0"/>
              <a:t>Кроме навигации, координаты, получаемые благодаря спутниковым системам, используются в следующих отраслях:</a:t>
            </a:r>
          </a:p>
        </p:txBody>
      </p:sp>
      <p:pic>
        <p:nvPicPr>
          <p:cNvPr id="5122" name="Picture 2" descr="http://www.mvideo.ru/Pdb/10001688b.jpg"/>
          <p:cNvPicPr>
            <a:picLocks noChangeAspect="1" noChangeArrowheads="1"/>
          </p:cNvPicPr>
          <p:nvPr/>
        </p:nvPicPr>
        <p:blipFill>
          <a:blip r:embed="rId3" cstate="print"/>
          <a:srcRect l="4192" t="20958" r="3595" b="20361"/>
          <a:stretch>
            <a:fillRect/>
          </a:stretch>
        </p:blipFill>
        <p:spPr bwMode="auto">
          <a:xfrm>
            <a:off x="4139952" y="4725144"/>
            <a:ext cx="3168352" cy="2016224"/>
          </a:xfrm>
          <a:prstGeom prst="rect">
            <a:avLst/>
          </a:prstGeom>
          <a:noFill/>
        </p:spPr>
      </p:pic>
      <p:pic>
        <p:nvPicPr>
          <p:cNvPr id="5128" name="Picture 8" descr="http://im8-tub-ru.yandex.net/i?id=15877338-3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484784"/>
            <a:ext cx="2880320" cy="1372953"/>
          </a:xfrm>
          <a:prstGeom prst="rect">
            <a:avLst/>
          </a:prstGeom>
          <a:noFill/>
        </p:spPr>
      </p:pic>
      <p:pic>
        <p:nvPicPr>
          <p:cNvPr id="5124" name="Picture 4" descr="http://cs306710.userapi.com/v306710127/10a/pwq6P8KQyS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844824"/>
            <a:ext cx="2384191" cy="2970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4104456" cy="6624736"/>
          </a:xfrm>
        </p:spPr>
        <p:txBody>
          <a:bodyPr>
            <a:normAutofit fontScale="62500" lnSpcReduction="20000"/>
          </a:bodyPr>
          <a:lstStyle/>
          <a:p>
            <a:pPr marL="582930" lvl="0" indent="-514350" algn="just">
              <a:buNone/>
            </a:pPr>
            <a:r>
              <a:rPr lang="ru-RU" dirty="0" smtClean="0"/>
              <a:t>5.  сотовая связь: первые мобильные телефоны с GPS появились в 90-х годах. В некоторых странах (например, США) это используется для оперативного определения местонахождения человека, звонящего 911. В России в 2010 году начата реализация аналогичного проекта — Эра-ГЛОНАСС;</a:t>
            </a:r>
          </a:p>
          <a:p>
            <a:pPr marL="582930" lvl="0" indent="-514350" algn="just">
              <a:buNone/>
            </a:pPr>
            <a:r>
              <a:rPr lang="ru-RU" dirty="0" smtClean="0"/>
              <a:t>6.   тектоника, тектоника плит: с помощью систем навигации ведутся наблюдения движений и колебаний плит; </a:t>
            </a:r>
          </a:p>
          <a:p>
            <a:pPr marL="582930" lvl="0" indent="-514350" algn="just">
              <a:buNone/>
            </a:pPr>
            <a:r>
              <a:rPr lang="ru-RU" dirty="0" smtClean="0"/>
              <a:t>7. активный отдых: существуют различные игры, где применяются системы навигации, например, Геокэшинг и др.;</a:t>
            </a:r>
          </a:p>
          <a:p>
            <a:pPr marL="582930" lvl="0" indent="-514350" algn="just">
              <a:buNone/>
            </a:pPr>
            <a:r>
              <a:rPr lang="ru-RU" dirty="0" smtClean="0"/>
              <a:t>8. геотегинг: информация, например фотографии «привязываются» к координатам благодаря встроенным или внешним GPS-приёмникам.</a:t>
            </a:r>
            <a:endParaRPr lang="ru-RU" dirty="0"/>
          </a:p>
        </p:txBody>
      </p:sp>
      <p:pic>
        <p:nvPicPr>
          <p:cNvPr id="1026" name="Picture 2" descr="http://img2.autonet.ru/thumb/autonews-tn2/u56906017.jpg?folder=2010/04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1571625" cy="3324226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556792"/>
            <a:ext cx="1840859" cy="284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4581128"/>
            <a:ext cx="2679542" cy="213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260648"/>
            <a:ext cx="7762056" cy="648072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Отличительные особенности системы GPS и ГЛОНАСС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75656" y="908720"/>
          <a:ext cx="6120681" cy="58078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0227"/>
                <a:gridCol w="2040227"/>
                <a:gridCol w="2040227"/>
              </a:tblGrid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Характеристики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GPS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ГЛОНАСС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спутников (резерв)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24 (3), реально - 30, с увеличением до 48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24, сегодня на орбите 19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орбитальных плоскостей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Количество спутников в каждой плоскости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Гарантийный срок эксплуатации спутника (лет)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3 - «Ураган», 7 - «Ураган-М», 10 - 12 - «Ураган-К» (начиная с 2010 г.)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Покрытие сигналом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Весь земной шар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Весь земной шар (сегодня - до 90% территории РФ и до 60% земного шара)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Точность определения местоположения потребителя сигнала (м)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100 (гражданский сигнал), 10 (военный сигнал), 1 (с наземной коррекцией), сегодня - 2,6 - при использовании КА Bloc IIR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30 - 60 - при использовании КА «Ураган», 5 - 10 - «Ураган-М», 1 - 3 - «Ураган-К» (сегодня - 4,5 с наземной коррекцией)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8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Точность определения скорости движения (м/сек.)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 (гражданский сигнал), 0,1 (военный сигнал)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15 - «Ураган», 0,05 - «Ураган-М»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83</TotalTime>
  <Words>763</Words>
  <Application>Microsoft Office PowerPoint</Application>
  <PresentationFormat>Экран (4:3)</PresentationFormat>
  <Paragraphs>85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My</cp:lastModifiedBy>
  <cp:revision>15</cp:revision>
  <dcterms:modified xsi:type="dcterms:W3CDTF">2013-02-19T13:15:57Z</dcterms:modified>
</cp:coreProperties>
</file>