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7" r:id="rId3"/>
    <p:sldId id="296" r:id="rId4"/>
    <p:sldId id="306" r:id="rId5"/>
    <p:sldId id="305" r:id="rId6"/>
    <p:sldId id="283" r:id="rId7"/>
    <p:sldId id="297" r:id="rId8"/>
    <p:sldId id="298" r:id="rId9"/>
    <p:sldId id="293" r:id="rId10"/>
    <p:sldId id="300" r:id="rId11"/>
    <p:sldId id="304" r:id="rId12"/>
    <p:sldId id="301" r:id="rId13"/>
    <p:sldId id="302" r:id="rId14"/>
    <p:sldId id="2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EAEAEA"/>
    <a:srgbClr val="000000"/>
    <a:srgbClr val="CC0000"/>
    <a:srgbClr val="46ACAE"/>
    <a:srgbClr val="7EA5D0"/>
    <a:srgbClr val="6E81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95" autoAdjust="0"/>
    <p:restoredTop sz="94660" autoAdjust="0"/>
  </p:normalViewPr>
  <p:slideViewPr>
    <p:cSldViewPr>
      <p:cViewPr varScale="1">
        <p:scale>
          <a:sx n="83" d="100"/>
          <a:sy n="83" d="100"/>
        </p:scale>
        <p:origin x="122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257C2-8289-4A01-9B34-54E11CA289E7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EF23A-8EC3-4864-81B3-E6DC0282D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EF23A-8EC3-4864-81B3-E6DC0282DDD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EF23A-8EC3-4864-81B3-E6DC0282DDD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EF23A-8EC3-4864-81B3-E6DC0282DDD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gray">
          <a:xfrm>
            <a:off x="7239000" y="0"/>
            <a:ext cx="1536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solidFill>
                  <a:srgbClr val="CC0000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3365500"/>
            <a:ext cx="6019800" cy="5969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2743200"/>
            <a:ext cx="5715000" cy="533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DA1D5755-ECAA-4F21-A8A2-5CB8947E5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3AE3-030F-485E-87B2-A7634D0F7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55C19-6A84-4657-BBCC-5BD322A3F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96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38BA7-0476-4818-9FED-CAEB0BED9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102EB-EAFE-46CC-B56A-43AF98023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12C37-724C-43EF-9B20-C22A1CC2F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961E2-145C-4CDC-BBAF-1B19023FB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C594D-D131-4D0C-BFAA-B367DA158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EAE5D-085D-418E-B27F-10821335E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F054E-3A44-48A9-98F2-C78C532BD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7DEF4-C590-4FCA-B11D-F19645493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C6E9A-7801-4B83-A5A8-D597AD3ED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478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637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7162800" y="152400"/>
            <a:ext cx="1752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429000" y="655637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69A6EF8C-604A-4309-8DF2-93CD58337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533400"/>
            <a:ext cx="7696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grpSp>
        <p:nvGrpSpPr>
          <p:cNvPr id="1031" name="Group 35"/>
          <p:cNvGrpSpPr>
            <a:grpSpLocks/>
          </p:cNvGrpSpPr>
          <p:nvPr/>
        </p:nvGrpSpPr>
        <p:grpSpPr bwMode="auto">
          <a:xfrm>
            <a:off x="0" y="1143000"/>
            <a:ext cx="7086600" cy="22225"/>
            <a:chOff x="0" y="720"/>
            <a:chExt cx="4464" cy="14"/>
          </a:xfrm>
        </p:grpSpPr>
        <p:sp>
          <p:nvSpPr>
            <p:cNvPr id="1055" name="Line 31"/>
            <p:cNvSpPr>
              <a:spLocks noChangeShapeType="1"/>
            </p:cNvSpPr>
            <p:nvPr userDrawn="1"/>
          </p:nvSpPr>
          <p:spPr bwMode="auto">
            <a:xfrm flipH="1">
              <a:off x="0" y="720"/>
              <a:ext cx="446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8" name="Line 34"/>
            <p:cNvSpPr>
              <a:spLocks noChangeShapeType="1"/>
            </p:cNvSpPr>
            <p:nvPr userDrawn="1"/>
          </p:nvSpPr>
          <p:spPr bwMode="auto">
            <a:xfrm>
              <a:off x="0" y="734"/>
              <a:ext cx="196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4438" y="1557338"/>
            <a:ext cx="6516687" cy="1366837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CC0000"/>
                </a:solidFill>
              </a:rPr>
              <a:t>БЕЗЛИМИТНЫЙ ИНТЕЛЛЕКТ</a:t>
            </a:r>
            <a:endParaRPr lang="en-US" b="0" dirty="0" smtClean="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260350"/>
            <a:ext cx="5715000" cy="533400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000000"/>
                </a:solidFill>
              </a:rPr>
              <a:t>МБОУ «Лицей № 174»</a:t>
            </a:r>
            <a:endParaRPr lang="en-US" b="1" i="1" smtClean="0">
              <a:solidFill>
                <a:srgbClr val="000000"/>
              </a:solidFill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gray">
          <a:xfrm>
            <a:off x="3132138" y="3213100"/>
            <a:ext cx="5511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</a:rPr>
              <a:t>Дополнительная общеобразовательная программа, реализуемая в сетевой форме</a:t>
            </a:r>
          </a:p>
          <a:p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gray">
          <a:xfrm>
            <a:off x="3071813" y="3284538"/>
            <a:ext cx="63500" cy="430212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gray">
          <a:xfrm>
            <a:off x="1835150" y="5143500"/>
            <a:ext cx="73088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</a:rPr>
              <a:t>Дистанционный курс: </a:t>
            </a:r>
            <a:r>
              <a:rPr lang="en-US" sz="1400" b="1" u="sng" dirty="0"/>
              <a:t>http://lyc.zelenogorsk.ru/do/course/view.php?id=53</a:t>
            </a:r>
            <a:endParaRPr lang="ru-RU" sz="1400" b="1" dirty="0">
              <a:solidFill>
                <a:srgbClr val="000000"/>
              </a:solidFill>
            </a:endParaRPr>
          </a:p>
          <a:p>
            <a:r>
              <a:rPr lang="ru-RU" b="1" dirty="0">
                <a:solidFill>
                  <a:srgbClr val="000000"/>
                </a:solidFill>
              </a:rPr>
              <a:t>Информационный партнёр: </a:t>
            </a:r>
            <a:r>
              <a:rPr lang="en-US" sz="1500" b="1" u="sng" dirty="0" smtClean="0"/>
              <a:t>https://</a:t>
            </a:r>
            <a:r>
              <a:rPr lang="en-US" sz="1500" b="1" u="sng" dirty="0"/>
              <a:t>www.prorobot.ru/lego.php?page=3</a:t>
            </a:r>
            <a:endParaRPr lang="ru-RU" sz="1500" b="1" dirty="0">
              <a:solidFill>
                <a:srgbClr val="000000"/>
              </a:solidFill>
            </a:endParaRPr>
          </a:p>
          <a:p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gray">
          <a:xfrm>
            <a:off x="5435600" y="4214813"/>
            <a:ext cx="327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 b="1" dirty="0" smtClean="0">
                <a:solidFill>
                  <a:srgbClr val="000000"/>
                </a:solidFill>
              </a:rPr>
              <a:t>Авторы: </a:t>
            </a:r>
            <a:r>
              <a:rPr lang="ru-RU" sz="1600" b="1" dirty="0">
                <a:solidFill>
                  <a:srgbClr val="000000"/>
                </a:solidFill>
              </a:rPr>
              <a:t>Гаврилов </a:t>
            </a:r>
            <a:r>
              <a:rPr lang="ru-RU" sz="1600" b="1" dirty="0" smtClean="0">
                <a:solidFill>
                  <a:srgbClr val="000000"/>
                </a:solidFill>
              </a:rPr>
              <a:t>М.С,</a:t>
            </a:r>
          </a:p>
          <a:p>
            <a:pPr algn="r"/>
            <a:r>
              <a:rPr lang="ru-RU" sz="1600" b="1" dirty="0" err="1" smtClean="0">
                <a:solidFill>
                  <a:srgbClr val="000000"/>
                </a:solidFill>
              </a:rPr>
              <a:t>Поддубный</a:t>
            </a:r>
            <a:r>
              <a:rPr lang="ru-RU" sz="1600" b="1" dirty="0" smtClean="0">
                <a:solidFill>
                  <a:srgbClr val="000000"/>
                </a:solidFill>
              </a:rPr>
              <a:t> В.Я.</a:t>
            </a:r>
            <a:endParaRPr lang="ru-RU" sz="1600" b="1" dirty="0">
              <a:solidFill>
                <a:srgbClr val="000000"/>
              </a:solidFill>
            </a:endParaRPr>
          </a:p>
          <a:p>
            <a:pPr algn="r"/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gray">
          <a:xfrm>
            <a:off x="1928813" y="6000750"/>
            <a:ext cx="5715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1600" b="1" i="1" kern="0" dirty="0">
                <a:solidFill>
                  <a:srgbClr val="000000"/>
                </a:solidFill>
                <a:latin typeface="+mn-lt"/>
              </a:rPr>
              <a:t>г. Зеленогорск, </a:t>
            </a:r>
            <a:r>
              <a:rPr lang="en-US" sz="1600" b="1" i="1" kern="0" dirty="0">
                <a:solidFill>
                  <a:srgbClr val="000000"/>
                </a:solidFill>
                <a:latin typeface="+mn-lt"/>
              </a:rPr>
              <a:t>2015 </a:t>
            </a:r>
            <a:r>
              <a:rPr lang="ru-RU" sz="1600" b="1" i="1" kern="0" dirty="0">
                <a:solidFill>
                  <a:srgbClr val="000000"/>
                </a:solidFill>
                <a:latin typeface="+mn-lt"/>
              </a:rPr>
              <a:t>г.</a:t>
            </a:r>
            <a:endParaRPr lang="en-US" sz="1600" b="1" i="1" kern="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8"/>
          <p:cNvSpPr>
            <a:spLocks noChangeArrowheads="1"/>
          </p:cNvSpPr>
          <p:nvPr/>
        </p:nvSpPr>
        <p:spPr bwMode="gray">
          <a:xfrm>
            <a:off x="6715140" y="1500174"/>
            <a:ext cx="685800" cy="685800"/>
          </a:xfrm>
          <a:prstGeom prst="diamond">
            <a:avLst/>
          </a:prstGeom>
          <a:solidFill>
            <a:schemeClr val="accent2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AutoShape 53"/>
          <p:cNvSpPr>
            <a:spLocks noChangeArrowheads="1"/>
          </p:cNvSpPr>
          <p:nvPr/>
        </p:nvSpPr>
        <p:spPr bwMode="gray">
          <a:xfrm>
            <a:off x="857224" y="1500174"/>
            <a:ext cx="685800" cy="685800"/>
          </a:xfrm>
          <a:prstGeom prst="diamond">
            <a:avLst/>
          </a:prstGeom>
          <a:solidFill>
            <a:schemeClr val="accent1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Сетевое партнёрство</a:t>
            </a:r>
            <a:endParaRPr lang="en-US" smtClean="0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428596" y="2500306"/>
            <a:ext cx="2571768" cy="1643074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 i="1" dirty="0">
                <a:latin typeface="Verdana" pitchFamily="34" charset="0"/>
              </a:rPr>
              <a:t>Лицей </a:t>
            </a:r>
            <a:r>
              <a:rPr lang="ru-RU" b="1" i="1" dirty="0" smtClean="0">
                <a:latin typeface="Verdana" pitchFamily="34" charset="0"/>
              </a:rPr>
              <a:t>№174,</a:t>
            </a:r>
          </a:p>
          <a:p>
            <a:pPr algn="ctr" eaLnBrk="0" hangingPunct="0"/>
            <a:r>
              <a:rPr lang="ru-RU" b="1" i="1" dirty="0" smtClean="0">
                <a:latin typeface="Verdana" pitchFamily="34" charset="0"/>
              </a:rPr>
              <a:t> </a:t>
            </a:r>
          </a:p>
          <a:p>
            <a:pPr algn="ctr" eaLnBrk="0" hangingPunct="0"/>
            <a:r>
              <a:rPr lang="ru-RU" b="1" i="1" dirty="0" smtClean="0">
                <a:latin typeface="Verdana" pitchFamily="34" charset="0"/>
              </a:rPr>
              <a:t>г</a:t>
            </a:r>
            <a:r>
              <a:rPr lang="ru-RU" b="1" i="1" dirty="0">
                <a:latin typeface="Verdana" pitchFamily="34" charset="0"/>
              </a:rPr>
              <a:t>. </a:t>
            </a:r>
            <a:r>
              <a:rPr lang="ru-RU" b="1" i="1" dirty="0" smtClean="0">
                <a:latin typeface="Verdana" pitchFamily="34" charset="0"/>
              </a:rPr>
              <a:t>Зеленогорск</a:t>
            </a:r>
            <a:endParaRPr lang="en-US" b="1" i="1" dirty="0">
              <a:latin typeface="Verdana" pitchFamily="34" charset="0"/>
            </a:endParaRP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5715009" y="2500306"/>
            <a:ext cx="2571767" cy="1643074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 dirty="0">
                <a:latin typeface="+mj-lt"/>
              </a:rPr>
              <a:t>СОШ №1</a:t>
            </a:r>
            <a:r>
              <a:rPr lang="ru-RU" b="1" i="1" dirty="0" smtClean="0">
                <a:latin typeface="+mj-lt"/>
              </a:rPr>
              <a:t>,</a:t>
            </a:r>
          </a:p>
          <a:p>
            <a:pPr algn="ctr"/>
            <a:endParaRPr lang="ru-RU" b="1" i="1" dirty="0">
              <a:latin typeface="+mj-lt"/>
            </a:endParaRPr>
          </a:p>
          <a:p>
            <a:pPr algn="ctr"/>
            <a:r>
              <a:rPr lang="ru-RU" b="1" i="1" dirty="0">
                <a:latin typeface="+mj-lt"/>
              </a:rPr>
              <a:t>г. </a:t>
            </a:r>
            <a:r>
              <a:rPr lang="ru-RU" b="1" i="1" dirty="0" smtClean="0">
                <a:latin typeface="+mj-lt"/>
              </a:rPr>
              <a:t>Заозёрный</a:t>
            </a:r>
            <a:endParaRPr lang="ru-RU" b="1" i="1" dirty="0">
              <a:latin typeface="+mj-lt"/>
            </a:endParaRPr>
          </a:p>
        </p:txBody>
      </p:sp>
      <p:sp>
        <p:nvSpPr>
          <p:cNvPr id="5134" name="Text Box 5"/>
          <p:cNvSpPr txBox="1">
            <a:spLocks noChangeArrowheads="1"/>
          </p:cNvSpPr>
          <p:nvPr/>
        </p:nvSpPr>
        <p:spPr bwMode="gray">
          <a:xfrm>
            <a:off x="428596" y="4214818"/>
            <a:ext cx="821537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ru-RU" sz="1400" b="1" dirty="0" smtClean="0">
                <a:solidFill>
                  <a:srgbClr val="000000"/>
                </a:solidFill>
              </a:rPr>
              <a:t>Раздел 1 – в моделировании сильны педагоги Лицея, обучающиеся в равных условиях;</a:t>
            </a:r>
          </a:p>
          <a:p>
            <a:pPr lvl="1"/>
            <a:r>
              <a:rPr lang="ru-RU" sz="1400" b="1" dirty="0" smtClean="0">
                <a:solidFill>
                  <a:srgbClr val="000000"/>
                </a:solidFill>
              </a:rPr>
              <a:t>Раздел 2 – в 3Д-моделировании стороны в равных условиях;</a:t>
            </a:r>
          </a:p>
          <a:p>
            <a:pPr lvl="1"/>
            <a:r>
              <a:rPr lang="ru-RU" sz="1400" b="1" dirty="0" smtClean="0">
                <a:solidFill>
                  <a:srgbClr val="000000"/>
                </a:solidFill>
              </a:rPr>
              <a:t>Раздел 3 – в итоговом оценочном событии привлечение педагога СОШ №1 в качестве эксперта позволит педагогу получить новый опыт;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pPr lvl="1"/>
            <a:r>
              <a:rPr lang="ru-RU" sz="1400" b="1" dirty="0" smtClean="0">
                <a:solidFill>
                  <a:srgbClr val="000000"/>
                </a:solidFill>
              </a:rPr>
              <a:t>Раздел 4 – педагог СОШ №1 владеет технологиями в преподавании легоконструирования и роботостроении на основе наборов </a:t>
            </a:r>
            <a:r>
              <a:rPr lang="en-US" sz="1400" b="1" dirty="0" smtClean="0">
                <a:solidFill>
                  <a:srgbClr val="000000"/>
                </a:solidFill>
              </a:rPr>
              <a:t>MINDSTORMS</a:t>
            </a:r>
            <a:r>
              <a:rPr lang="ru-RU" sz="1400" b="1" dirty="0" smtClean="0">
                <a:solidFill>
                  <a:srgbClr val="000000"/>
                </a:solidFill>
              </a:rPr>
              <a:t>, а значит учащиеся имеют конкурентное преимущество;</a:t>
            </a:r>
          </a:p>
          <a:p>
            <a:pPr lvl="1"/>
            <a:r>
              <a:rPr lang="ru-RU" sz="1400" b="1" dirty="0" smtClean="0">
                <a:solidFill>
                  <a:srgbClr val="000000"/>
                </a:solidFill>
              </a:rPr>
              <a:t>Раздел 5 – цель итогового события добиться максимально эффективного партнёрства. </a:t>
            </a:r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3643306" y="2500306"/>
            <a:ext cx="1214446" cy="607223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gray">
          <a:xfrm>
            <a:off x="1571604" y="1643051"/>
            <a:ext cx="50006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ru-RU" sz="1400" b="1" dirty="0" smtClean="0">
                <a:solidFill>
                  <a:srgbClr val="000000"/>
                </a:solidFill>
              </a:rPr>
              <a:t>Обмен опытом между педагогами и учащимися.</a:t>
            </a:r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3643306" y="3357562"/>
            <a:ext cx="1143008" cy="642942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Мониторинг результатов</a:t>
            </a:r>
            <a:endParaRPr lang="en-US" dirty="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7"/>
          <p:cNvSpPr>
            <a:spLocks/>
          </p:cNvSpPr>
          <p:nvPr/>
        </p:nvSpPr>
        <p:spPr bwMode="gray">
          <a:xfrm>
            <a:off x="2643174" y="2428868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9"/>
          <p:cNvSpPr>
            <a:spLocks/>
          </p:cNvSpPr>
          <p:nvPr/>
        </p:nvSpPr>
        <p:spPr bwMode="gray">
          <a:xfrm flipH="1">
            <a:off x="6143636" y="2500306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5218146" y="3286125"/>
            <a:ext cx="3711572" cy="278608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42844" y="1285860"/>
            <a:ext cx="8786874" cy="1571636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1500" b="1" i="1" dirty="0" smtClean="0">
                <a:latin typeface="Verdana" pitchFamily="34" charset="0"/>
              </a:rPr>
              <a:t>По критериям оценивается каждое изделие, выполненное школьниками.</a:t>
            </a:r>
          </a:p>
          <a:p>
            <a:pPr eaLnBrk="0" hangingPunct="0"/>
            <a:endParaRPr lang="ru-RU" sz="1500" b="1" i="1" dirty="0" smtClean="0">
              <a:latin typeface="Verdana" pitchFamily="34" charset="0"/>
            </a:endParaRPr>
          </a:p>
          <a:p>
            <a:pPr eaLnBrk="0" hangingPunct="0"/>
            <a:r>
              <a:rPr lang="ru-RU" sz="1500" b="1" i="1" dirty="0" smtClean="0">
                <a:latin typeface="Verdana" pitchFamily="34" charset="0"/>
              </a:rPr>
              <a:t>Личностные и </a:t>
            </a:r>
            <a:r>
              <a:rPr lang="ru-RU" sz="1500" b="1" i="1" dirty="0" err="1" smtClean="0">
                <a:latin typeface="Verdana" pitchFamily="34" charset="0"/>
              </a:rPr>
              <a:t>метапредметные</a:t>
            </a:r>
            <a:r>
              <a:rPr lang="ru-RU" sz="1500" b="1" i="1" dirty="0" smtClean="0">
                <a:latin typeface="Verdana" pitchFamily="34" charset="0"/>
              </a:rPr>
              <a:t> результаты оцениваются на основании </a:t>
            </a:r>
          </a:p>
          <a:p>
            <a:pPr eaLnBrk="0" hangingPunct="0"/>
            <a:r>
              <a:rPr lang="ru-RU" sz="1500" b="1" i="1" dirty="0" smtClean="0">
                <a:latin typeface="Verdana" pitchFamily="34" charset="0"/>
              </a:rPr>
              <a:t>экспертного листа при защите проектов, выполненных технических </a:t>
            </a:r>
          </a:p>
          <a:p>
            <a:pPr eaLnBrk="0" hangingPunct="0"/>
            <a:r>
              <a:rPr lang="ru-RU" sz="1500" b="1" i="1" dirty="0" smtClean="0">
                <a:latin typeface="Verdana" pitchFamily="34" charset="0"/>
              </a:rPr>
              <a:t>изделий на промежуточном и итоговом мероприятиях.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black">
          <a:xfrm>
            <a:off x="5286380" y="3357562"/>
            <a:ext cx="364333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400" b="1" i="1" dirty="0" smtClean="0"/>
          </a:p>
          <a:p>
            <a:pPr algn="ctr"/>
            <a:r>
              <a:rPr lang="ru-RU" sz="1400" b="1" i="1" dirty="0" smtClean="0"/>
              <a:t>Экспертный лист конструкции:</a:t>
            </a:r>
            <a:endParaRPr lang="en-US" sz="1400" b="1" i="1" dirty="0" smtClean="0"/>
          </a:p>
          <a:p>
            <a:endParaRPr lang="ru-RU" sz="1400" b="1" i="1" dirty="0" smtClean="0"/>
          </a:p>
          <a:p>
            <a:pPr>
              <a:lnSpc>
                <a:spcPct val="150000"/>
              </a:lnSpc>
            </a:pPr>
            <a:r>
              <a:rPr lang="ru-RU" sz="1400" b="1" i="1" dirty="0" smtClean="0"/>
              <a:t>ФИО участников команды __________</a:t>
            </a:r>
          </a:p>
          <a:p>
            <a:pPr>
              <a:lnSpc>
                <a:spcPct val="150000"/>
              </a:lnSpc>
            </a:pPr>
            <a:r>
              <a:rPr lang="ru-RU" sz="1400" b="1" dirty="0" smtClean="0"/>
              <a:t>Название конструкции _________</a:t>
            </a:r>
            <a:r>
              <a:rPr lang="en-US" sz="1400" b="1" dirty="0" smtClean="0"/>
              <a:t>___</a:t>
            </a:r>
            <a:r>
              <a:rPr lang="ru-RU" sz="1400" b="1" dirty="0" smtClean="0"/>
              <a:t>__</a:t>
            </a:r>
          </a:p>
          <a:p>
            <a:pPr>
              <a:lnSpc>
                <a:spcPct val="150000"/>
              </a:lnSpc>
            </a:pPr>
            <a:r>
              <a:rPr lang="ru-RU" sz="1400" b="1" dirty="0" smtClean="0"/>
              <a:t>Критерий 1 (до 10 баллов) ___</a:t>
            </a:r>
          </a:p>
          <a:p>
            <a:pPr>
              <a:lnSpc>
                <a:spcPct val="150000"/>
              </a:lnSpc>
            </a:pPr>
            <a:r>
              <a:rPr lang="ru-RU" sz="1400" b="1" dirty="0" smtClean="0"/>
              <a:t>Критерий 2 ____</a:t>
            </a:r>
          </a:p>
          <a:p>
            <a:pPr>
              <a:lnSpc>
                <a:spcPct val="150000"/>
              </a:lnSpc>
            </a:pPr>
            <a:r>
              <a:rPr lang="ru-RU" sz="1400" b="1" dirty="0" smtClean="0"/>
              <a:t>Критерий 3  ____</a:t>
            </a:r>
          </a:p>
          <a:p>
            <a:pPr>
              <a:lnSpc>
                <a:spcPct val="150000"/>
              </a:lnSpc>
            </a:pPr>
            <a:r>
              <a:rPr lang="ru-RU" sz="1400" b="1" dirty="0" smtClean="0"/>
              <a:t> Итого баллов: ____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142844" y="3214686"/>
            <a:ext cx="4714908" cy="285752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black">
          <a:xfrm>
            <a:off x="214282" y="3571876"/>
            <a:ext cx="471490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ru-RU" sz="1400" b="1" i="1" dirty="0" smtClean="0"/>
              <a:t>Критерии оценивания</a:t>
            </a:r>
          </a:p>
          <a:p>
            <a:pPr algn="ctr">
              <a:lnSpc>
                <a:spcPct val="150000"/>
              </a:lnSpc>
            </a:pPr>
            <a:endParaRPr lang="ru-RU" sz="1400" b="1" i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400" b="1" i="1" dirty="0" smtClean="0"/>
              <a:t>Новизна технического изделия;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400" b="1" i="1" dirty="0" smtClean="0"/>
              <a:t>Функциональность, практическое применение;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400" b="1" i="1" dirty="0" smtClean="0"/>
              <a:t>Дизайн (внешний вид, цветовая гамма);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Мониторинг результатов</a:t>
            </a:r>
            <a:endParaRPr lang="en-US" dirty="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6" y="1714488"/>
          <a:ext cx="8143928" cy="4595902"/>
        </p:xfrm>
        <a:graphic>
          <a:graphicData uri="http://schemas.openxmlformats.org/drawingml/2006/table">
            <a:tbl>
              <a:tblPr/>
              <a:tblGrid>
                <a:gridCol w="92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83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Название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группы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____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Заметки при необходимости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«Да» или «Нет»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Баллы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3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Коммуникативная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грамотность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Дети читают задание вместе, расположившись при этом так, чтобы всем был виден текст и рисунки.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Дети в группе обсуждают и формируют план совместных действий для выполнения задания.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3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Учебная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грамотность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самостоятельно определили цель своей деятельности.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сформировали план своих действий по выполнению Заданий группового этапа.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83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Информационная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грамотность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делят пространство большого листа линиями на несколько частей (количество частей соответствует количеству заданий, которые они хотят выполнить).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83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Познавательная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Учащиеся создают и применяют знаки и символы для решения поставленных задач.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создают модели конструкторских изобретений.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90" marR="62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black">
          <a:xfrm>
            <a:off x="214282" y="1142984"/>
            <a:ext cx="871543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500" b="1" i="1" dirty="0" smtClean="0"/>
              <a:t>Фрагмент экспертного листа.</a:t>
            </a:r>
          </a:p>
          <a:p>
            <a:pPr algn="ctr"/>
            <a:r>
              <a:rPr lang="ru-RU" sz="1500" b="1" dirty="0" smtClean="0"/>
              <a:t>Блок </a:t>
            </a:r>
            <a:r>
              <a:rPr lang="ru-RU" sz="1500" b="1" dirty="0" err="1" smtClean="0"/>
              <a:t>метапредметных</a:t>
            </a:r>
            <a:r>
              <a:rPr lang="ru-RU" sz="1500" b="1" dirty="0" smtClean="0"/>
              <a:t> результатов:</a:t>
            </a:r>
          </a:p>
          <a:p>
            <a:endParaRPr lang="ru-RU" sz="15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black">
          <a:xfrm>
            <a:off x="71406" y="6215058"/>
            <a:ext cx="8929718" cy="428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i="1" dirty="0" smtClean="0"/>
              <a:t>* Существует ключ расчёта баллов.  Результат 10 балов является удовлетворительным.</a:t>
            </a: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Мониторинг результатов</a:t>
            </a:r>
            <a:endParaRPr lang="en-US" dirty="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571612"/>
          <a:ext cx="8643995" cy="4286281"/>
        </p:xfrm>
        <a:graphic>
          <a:graphicData uri="http://schemas.openxmlformats.org/drawingml/2006/table">
            <a:tbl>
              <a:tblPr/>
              <a:tblGrid>
                <a:gridCol w="855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5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53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87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886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99252">
                <a:tc gridSpan="9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Коммуникация. Объектом оценки является презентация проекта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(публичное выступление учащегося), основанием – результаты наблюдения руководителя проекта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1. устная </a:t>
                      </a:r>
                      <a:r>
                        <a:rPr lang="ru-RU" sz="1050" b="1" dirty="0" err="1">
                          <a:latin typeface="Times New Roman"/>
                          <a:ea typeface="Times New Roman"/>
                          <a:cs typeface="Times New Roman"/>
                        </a:rPr>
                        <a:t>презен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050" b="1" dirty="0" err="1">
                          <a:latin typeface="Times New Roman"/>
                          <a:ea typeface="Times New Roman"/>
                          <a:cs typeface="Times New Roman"/>
                        </a:rPr>
                        <a:t>тация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учащийся с помощью учителя заранее составляет текст своего выступления, во время презентации обращается к нему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ученик самостоятельно готовит выступление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ученик самостоятельно подготовил наглядные материалы для презентации или использовал невербальные средства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ученик самостоятельно реализовал логические или риторические приемы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2. Ответы </a:t>
                      </a: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на вопросы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ученик в ответ на уточняющий вопрос повторяет фрагмент своего выступления, при этом он может обращаться за поиском ответа к подготовленному тексту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ученику задается вопрос на понимание, в ответе он либо раскрывает значение терминов, либо повторяет фрагмент выступления, в котором раскрываются причинно-следственные связи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137920" algn="l"/>
                        </a:tabLst>
                      </a:pPr>
                      <a:r>
                        <a:rPr lang="ru-RU" sz="1050" dirty="0">
                          <a:latin typeface="Times New Roman"/>
                          <a:ea typeface="Calibri"/>
                          <a:cs typeface="Times New Roman"/>
                        </a:rPr>
                        <a:t>вопрос, заданный в развитие темы, нацелен на получение принципиально новой информации, поэтому для получения 5 баллов достаточно односложного ответа по существу вопроса, для 6 баллов требуется развернутый ответ по существу вопроса.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свое отношение к вопросу ученик может высказать как формально (например, поблагодарить за вопрос, прокомментировать его), так и содержательно (с какой позиций задан вопрос, с какой целью и т.п.), в любом случае, необходимо, чтобы при ответе ученик привел новые аргументы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black">
          <a:xfrm>
            <a:off x="214282" y="1214422"/>
            <a:ext cx="871543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i="1" dirty="0" smtClean="0"/>
              <a:t>Фрагмент экспертного листа. </a:t>
            </a:r>
            <a:r>
              <a:rPr lang="ru-RU" sz="1600" b="1" dirty="0" smtClean="0"/>
              <a:t>Блок личностных результатов:</a:t>
            </a:r>
          </a:p>
          <a:p>
            <a:endParaRPr lang="ru-RU" sz="5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black">
          <a:xfrm>
            <a:off x="214282" y="5929330"/>
            <a:ext cx="87154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1400" i="1" dirty="0" smtClean="0"/>
              <a:t>* Каждый из пунктов делится ещё на 8 подпунктов по степени реализации проекта. За каждый из вопрос экспертного листа проставляются баллы.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WordArt 5"/>
          <p:cNvSpPr>
            <a:spLocks noChangeArrowheads="1" noChangeShapeType="1" noTextEdit="1"/>
          </p:cNvSpPr>
          <p:nvPr/>
        </p:nvSpPr>
        <p:spPr bwMode="invGray">
          <a:xfrm>
            <a:off x="2643188" y="2357438"/>
            <a:ext cx="5780087" cy="533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Спасибо за внимание!</a:t>
            </a:r>
          </a:p>
        </p:txBody>
      </p:sp>
      <p:sp>
        <p:nvSpPr>
          <p:cNvPr id="15363" name="Text Box 7"/>
          <p:cNvSpPr txBox="1">
            <a:spLocks noChangeArrowheads="1"/>
          </p:cNvSpPr>
          <p:nvPr/>
        </p:nvSpPr>
        <p:spPr bwMode="gray">
          <a:xfrm>
            <a:off x="3348038" y="4191000"/>
            <a:ext cx="4464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</a:rPr>
              <a:t>Задавайте Ваши вопросы.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gray">
          <a:xfrm>
            <a:off x="2971800" y="4267200"/>
            <a:ext cx="76200" cy="2286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260350"/>
            <a:ext cx="5715000" cy="533400"/>
          </a:xfrm>
          <a:noFill/>
        </p:spPr>
        <p:txBody>
          <a:bodyPr/>
          <a:lstStyle/>
          <a:p>
            <a:pPr algn="ctr" eaLnBrk="1" hangingPunct="1"/>
            <a:r>
              <a:rPr lang="ru-RU" b="1" i="1" smtClean="0"/>
              <a:t>МБОУ «Лицей № 174»</a:t>
            </a:r>
            <a:endParaRPr lang="en-US" b="1" i="1" smtClean="0"/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gray">
          <a:xfrm>
            <a:off x="1835150" y="5143500"/>
            <a:ext cx="73088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</a:rPr>
              <a:t>Дистанционный курс: </a:t>
            </a:r>
            <a:r>
              <a:rPr lang="en-US" sz="1400" b="1" u="sng" dirty="0"/>
              <a:t>http://lyc.zelenogorsk.ru/do/course/view.php?id=53</a:t>
            </a:r>
            <a:endParaRPr lang="ru-RU" sz="1400" b="1" dirty="0">
              <a:solidFill>
                <a:srgbClr val="000000"/>
              </a:solidFill>
            </a:endParaRPr>
          </a:p>
          <a:p>
            <a:r>
              <a:rPr lang="ru-RU" b="1" dirty="0">
                <a:solidFill>
                  <a:srgbClr val="000000"/>
                </a:solidFill>
              </a:rPr>
              <a:t>Информационный партнёр: </a:t>
            </a:r>
            <a:r>
              <a:rPr lang="en-US" sz="1500" b="1" u="sng" dirty="0" smtClean="0"/>
              <a:t>https://</a:t>
            </a:r>
            <a:r>
              <a:rPr lang="en-US" sz="1500" b="1" u="sng" dirty="0"/>
              <a:t>www.prorobot.ru/lego.php?page=3</a:t>
            </a:r>
            <a:endParaRPr lang="ru-RU" sz="1500" b="1" dirty="0">
              <a:solidFill>
                <a:srgbClr val="000000"/>
              </a:solidFill>
            </a:endParaRPr>
          </a:p>
          <a:p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gray">
          <a:xfrm>
            <a:off x="1928813" y="6000750"/>
            <a:ext cx="5715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1600" b="1" i="1" kern="0" dirty="0">
                <a:solidFill>
                  <a:srgbClr val="000000"/>
                </a:solidFill>
                <a:latin typeface="+mn-lt"/>
              </a:rPr>
              <a:t>г. Зеленогорск, </a:t>
            </a:r>
            <a:r>
              <a:rPr lang="en-US" sz="1600" b="1" i="1" kern="0" dirty="0">
                <a:solidFill>
                  <a:srgbClr val="000000"/>
                </a:solidFill>
                <a:latin typeface="+mn-lt"/>
              </a:rPr>
              <a:t>2015 </a:t>
            </a:r>
            <a:r>
              <a:rPr lang="ru-RU" sz="1600" b="1" i="1" kern="0" dirty="0">
                <a:solidFill>
                  <a:srgbClr val="000000"/>
                </a:solidFill>
                <a:latin typeface="+mn-lt"/>
              </a:rPr>
              <a:t>г.</a:t>
            </a:r>
            <a:endParaRPr lang="en-US" sz="1600" b="1" i="1" kern="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Содержание</a:t>
            </a:r>
            <a:endParaRPr lang="en-US" smtClean="0">
              <a:solidFill>
                <a:schemeClr val="accent1"/>
              </a:solidFill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7087" name="AutoShape 47"/>
          <p:cNvSpPr>
            <a:spLocks noChangeArrowheads="1"/>
          </p:cNvSpPr>
          <p:nvPr/>
        </p:nvSpPr>
        <p:spPr bwMode="gray">
          <a:xfrm>
            <a:off x="514352" y="14017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2" name="AutoShape 48"/>
          <p:cNvSpPr>
            <a:spLocks noChangeArrowheads="1"/>
          </p:cNvSpPr>
          <p:nvPr/>
        </p:nvSpPr>
        <p:spPr bwMode="gray">
          <a:xfrm>
            <a:off x="133352" y="1282700"/>
            <a:ext cx="685800" cy="685800"/>
          </a:xfrm>
          <a:prstGeom prst="diamond">
            <a:avLst/>
          </a:prstGeom>
          <a:solidFill>
            <a:schemeClr val="accent2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Text Box 49"/>
          <p:cNvSpPr txBox="1">
            <a:spLocks noChangeArrowheads="1"/>
          </p:cNvSpPr>
          <p:nvPr/>
        </p:nvSpPr>
        <p:spPr bwMode="gray">
          <a:xfrm>
            <a:off x="942975" y="1457325"/>
            <a:ext cx="40608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000000"/>
                </a:solidFill>
              </a:rPr>
              <a:t>Цель: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104" name="Text Box 50"/>
          <p:cNvSpPr txBox="1">
            <a:spLocks noChangeArrowheads="1"/>
          </p:cNvSpPr>
          <p:nvPr/>
        </p:nvSpPr>
        <p:spPr bwMode="gray">
          <a:xfrm>
            <a:off x="287340" y="1381125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7092" name="AutoShape 52"/>
          <p:cNvSpPr>
            <a:spLocks noChangeArrowheads="1"/>
          </p:cNvSpPr>
          <p:nvPr/>
        </p:nvSpPr>
        <p:spPr bwMode="gray">
          <a:xfrm>
            <a:off x="523844" y="2762244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21176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6" name="AutoShape 53"/>
          <p:cNvSpPr>
            <a:spLocks noChangeArrowheads="1"/>
          </p:cNvSpPr>
          <p:nvPr/>
        </p:nvSpPr>
        <p:spPr bwMode="gray">
          <a:xfrm>
            <a:off x="142844" y="2643182"/>
            <a:ext cx="685800" cy="685800"/>
          </a:xfrm>
          <a:prstGeom prst="diamond">
            <a:avLst/>
          </a:prstGeom>
          <a:solidFill>
            <a:schemeClr val="accent1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7" name="Text Box 54"/>
          <p:cNvSpPr txBox="1">
            <a:spLocks noChangeArrowheads="1"/>
          </p:cNvSpPr>
          <p:nvPr/>
        </p:nvSpPr>
        <p:spPr bwMode="gray">
          <a:xfrm>
            <a:off x="857224" y="2786058"/>
            <a:ext cx="4133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000000"/>
                </a:solidFill>
              </a:rPr>
              <a:t>Задачи: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108" name="Text Box 55"/>
          <p:cNvSpPr txBox="1">
            <a:spLocks noChangeArrowheads="1"/>
          </p:cNvSpPr>
          <p:nvPr/>
        </p:nvSpPr>
        <p:spPr bwMode="gray">
          <a:xfrm>
            <a:off x="296831" y="274160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110" name="Rectangle 66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2" name="Text Box 75"/>
          <p:cNvSpPr txBox="1">
            <a:spLocks noChangeArrowheads="1"/>
          </p:cNvSpPr>
          <p:nvPr/>
        </p:nvSpPr>
        <p:spPr bwMode="gray">
          <a:xfrm>
            <a:off x="2143125" y="39131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4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4113" name="Text Box 5"/>
          <p:cNvSpPr txBox="1">
            <a:spLocks noChangeArrowheads="1"/>
          </p:cNvSpPr>
          <p:nvPr/>
        </p:nvSpPr>
        <p:spPr bwMode="gray">
          <a:xfrm>
            <a:off x="714348" y="1714488"/>
            <a:ext cx="828675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100" b="1" dirty="0" smtClean="0">
                <a:solidFill>
                  <a:srgbClr val="000000"/>
                </a:solidFill>
              </a:rPr>
              <a:t>Развитие технических способностей школьников подросткового возраста на материале конструирования технических изделий.</a:t>
            </a:r>
            <a:endParaRPr lang="ru-RU" sz="2100" b="1" dirty="0">
              <a:solidFill>
                <a:srgbClr val="000000"/>
              </a:solidFill>
            </a:endParaRP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gray">
          <a:xfrm>
            <a:off x="454028" y="2000250"/>
            <a:ext cx="60297" cy="6429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gray">
          <a:xfrm>
            <a:off x="538130" y="3246432"/>
            <a:ext cx="8534464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1900" b="1" dirty="0" smtClean="0">
                <a:solidFill>
                  <a:srgbClr val="000000"/>
                </a:solidFill>
              </a:rPr>
              <a:t>Ввести учащихся в понятийный аппарат инженерного творчества;</a:t>
            </a:r>
            <a:endParaRPr lang="ru-RU" sz="1900" b="1" dirty="0">
              <a:solidFill>
                <a:srgbClr val="000000"/>
              </a:solidFill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1900" b="1" dirty="0" smtClean="0">
                <a:solidFill>
                  <a:srgbClr val="000000"/>
                </a:solidFill>
              </a:rPr>
              <a:t>Применить технологии легоконструирования и моделирования;</a:t>
            </a:r>
            <a:endParaRPr lang="ru-RU" sz="1900" b="1" dirty="0">
              <a:solidFill>
                <a:srgbClr val="000000"/>
              </a:solidFill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1900" b="1" dirty="0" smtClean="0">
                <a:solidFill>
                  <a:srgbClr val="000000"/>
                </a:solidFill>
              </a:rPr>
              <a:t>Создать совместно с учащимися различные технические  конструкции по рисунку, схеме, условиям, по словесной инструкции;</a:t>
            </a:r>
            <a:endParaRPr lang="ru-RU" sz="1900" b="1" dirty="0">
              <a:solidFill>
                <a:srgbClr val="000000"/>
              </a:solidFill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1900" b="1" dirty="0" smtClean="0">
                <a:solidFill>
                  <a:srgbClr val="000000"/>
                </a:solidFill>
              </a:rPr>
              <a:t>Применить программирование </a:t>
            </a:r>
            <a:r>
              <a:rPr lang="ru-RU" sz="1900" b="1" dirty="0">
                <a:solidFill>
                  <a:srgbClr val="000000"/>
                </a:solidFill>
              </a:rPr>
              <a:t>в компьютерной среде </a:t>
            </a:r>
            <a:r>
              <a:rPr lang="en-US" sz="1900" b="1" dirty="0" err="1">
                <a:solidFill>
                  <a:srgbClr val="000000"/>
                </a:solidFill>
              </a:rPr>
              <a:t>Mindstorms</a:t>
            </a:r>
            <a:r>
              <a:rPr lang="en-US" sz="1900" b="1" dirty="0">
                <a:solidFill>
                  <a:srgbClr val="000000"/>
                </a:solidFill>
              </a:rPr>
              <a:t> </a:t>
            </a:r>
            <a:r>
              <a:rPr lang="ru-RU" sz="1900" b="1" dirty="0" smtClean="0">
                <a:solidFill>
                  <a:srgbClr val="000000"/>
                </a:solidFill>
              </a:rPr>
              <a:t>на языке </a:t>
            </a:r>
            <a:r>
              <a:rPr lang="en-US" sz="1900" b="1" dirty="0" err="1" smtClean="0">
                <a:solidFill>
                  <a:srgbClr val="000000"/>
                </a:solidFill>
              </a:rPr>
              <a:t>Nxt</a:t>
            </a:r>
            <a:r>
              <a:rPr lang="en-US" sz="1900" b="1" dirty="0" smtClean="0">
                <a:solidFill>
                  <a:srgbClr val="000000"/>
                </a:solidFill>
              </a:rPr>
              <a:t>-G</a:t>
            </a:r>
            <a:r>
              <a:rPr lang="ru-RU" sz="1900" b="1" dirty="0" smtClean="0">
                <a:solidFill>
                  <a:srgbClr val="000000"/>
                </a:solidFill>
              </a:rPr>
              <a:t>;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1900" b="1" dirty="0" smtClean="0">
                <a:solidFill>
                  <a:srgbClr val="000000"/>
                </a:solidFill>
              </a:rPr>
              <a:t>Создать места предъявления результатов конструирования учащихся.</a:t>
            </a:r>
            <a:endParaRPr lang="ru-RU" sz="1900" b="1" dirty="0">
              <a:solidFill>
                <a:srgbClr val="000000"/>
              </a:solidFill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gray">
          <a:xfrm>
            <a:off x="477807" y="3389306"/>
            <a:ext cx="45719" cy="27543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Содержание</a:t>
            </a:r>
            <a:endParaRPr lang="en-US" smtClean="0">
              <a:solidFill>
                <a:schemeClr val="accent1"/>
              </a:solidFill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357188" y="1214422"/>
            <a:ext cx="4724400" cy="685800"/>
            <a:chOff x="1296" y="1824"/>
            <a:chExt cx="2976" cy="432"/>
          </a:xfrm>
          <a:solidFill>
            <a:srgbClr val="FFC000"/>
          </a:solidFill>
        </p:grpSpPr>
        <p:sp>
          <p:nvSpPr>
            <p:cNvPr id="87097" name="AutoShape 5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pFill/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1" name="Text Box 5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4120" name="AutoShape 5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pFill/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2" name="Text Box 6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4110" name="Rectangle 66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Text Box 67"/>
          <p:cNvSpPr txBox="1">
            <a:spLocks noChangeArrowheads="1"/>
          </p:cNvSpPr>
          <p:nvPr/>
        </p:nvSpPr>
        <p:spPr bwMode="gray">
          <a:xfrm>
            <a:off x="966788" y="1396995"/>
            <a:ext cx="4133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000000"/>
                </a:solidFill>
              </a:rPr>
              <a:t>Ожидаемый результат: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112" name="Text Box 75"/>
          <p:cNvSpPr txBox="1">
            <a:spLocks noChangeArrowheads="1"/>
          </p:cNvSpPr>
          <p:nvPr/>
        </p:nvSpPr>
        <p:spPr bwMode="gray">
          <a:xfrm>
            <a:off x="2143125" y="39131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4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gray">
          <a:xfrm>
            <a:off x="714375" y="1928802"/>
            <a:ext cx="828675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Личностные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результаты:</a:t>
            </a:r>
          </a:p>
          <a:p>
            <a:pPr marL="342900" indent="-342900">
              <a:defRPr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ответственного отношения к учению, готовности и способности обучающихся к саморазвитию и самообразованию;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Развитие самостоятельности, личной ответственности за свои поступки;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Мотивация учащихся к познанию, творчеству, труду;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осознанного, уважительного и доброжелательного отношения к другому человеку;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коммуникативной компетенции в общении и сотрудничестве со сверстниками в процессе разных видов деятельности;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gray">
          <a:xfrm>
            <a:off x="668629" y="1857370"/>
            <a:ext cx="45719" cy="428627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Содержание</a:t>
            </a:r>
            <a:endParaRPr lang="en-US" smtClean="0">
              <a:solidFill>
                <a:schemeClr val="accent1"/>
              </a:solidFill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357188" y="1214422"/>
            <a:ext cx="4724400" cy="685800"/>
            <a:chOff x="1296" y="1824"/>
            <a:chExt cx="2976" cy="432"/>
          </a:xfrm>
          <a:solidFill>
            <a:srgbClr val="FFC000"/>
          </a:solidFill>
        </p:grpSpPr>
        <p:sp>
          <p:nvSpPr>
            <p:cNvPr id="87097" name="AutoShape 5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pFill/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1" name="Text Box 5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4120" name="AutoShape 5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pFill/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2" name="Text Box 6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4110" name="Rectangle 66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Text Box 67"/>
          <p:cNvSpPr txBox="1">
            <a:spLocks noChangeArrowheads="1"/>
          </p:cNvSpPr>
          <p:nvPr/>
        </p:nvSpPr>
        <p:spPr bwMode="gray">
          <a:xfrm>
            <a:off x="966788" y="1396995"/>
            <a:ext cx="4133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000000"/>
                </a:solidFill>
              </a:rPr>
              <a:t>Ожидаемый результат: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112" name="Text Box 75"/>
          <p:cNvSpPr txBox="1">
            <a:spLocks noChangeArrowheads="1"/>
          </p:cNvSpPr>
          <p:nvPr/>
        </p:nvSpPr>
        <p:spPr bwMode="gray">
          <a:xfrm>
            <a:off x="2143125" y="39131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4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gray">
          <a:xfrm>
            <a:off x="714375" y="1896327"/>
            <a:ext cx="82867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результаты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>
              <a:defRPr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формирование умения самостоятельно определять цели своего обучения, ставить и формулировать для себя новые задачи в учёбе и познавательной деятельности;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формирование умения самостоятельно планировать пути достижения целей, осознанно выбирать наиболее эффективные способы решения учебных и познавательных задач;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овладение различными способами поиска информации в соответствии с поставленными задачами;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готовность слушать собеседника и вести диалог; излагать свое мнение и аргументировать свою точку зрения;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формирование и развитие компетентности в области использования информационно-коммуникационных технологий;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овладение основами конструирования, проектирования, механики программирования в компьютерной среде.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gray">
          <a:xfrm>
            <a:off x="654051" y="1857370"/>
            <a:ext cx="60297" cy="45005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Содержание</a:t>
            </a:r>
            <a:endParaRPr lang="en-US" smtClean="0">
              <a:solidFill>
                <a:schemeClr val="accent1"/>
              </a:solidFill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357188" y="1214422"/>
            <a:ext cx="4724400" cy="685800"/>
            <a:chOff x="1296" y="1824"/>
            <a:chExt cx="2976" cy="432"/>
          </a:xfrm>
          <a:solidFill>
            <a:srgbClr val="FFC000"/>
          </a:solidFill>
        </p:grpSpPr>
        <p:sp>
          <p:nvSpPr>
            <p:cNvPr id="87097" name="AutoShape 5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pFill/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1" name="Text Box 5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4120" name="AutoShape 5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pFill/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2" name="Text Box 6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4110" name="Rectangle 66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Text Box 67"/>
          <p:cNvSpPr txBox="1">
            <a:spLocks noChangeArrowheads="1"/>
          </p:cNvSpPr>
          <p:nvPr/>
        </p:nvSpPr>
        <p:spPr bwMode="gray">
          <a:xfrm>
            <a:off x="966788" y="1396995"/>
            <a:ext cx="4133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000000"/>
                </a:solidFill>
              </a:rPr>
              <a:t>Ожидаемый результат: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112" name="Text Box 75"/>
          <p:cNvSpPr txBox="1">
            <a:spLocks noChangeArrowheads="1"/>
          </p:cNvSpPr>
          <p:nvPr/>
        </p:nvSpPr>
        <p:spPr bwMode="gray">
          <a:xfrm>
            <a:off x="2143125" y="39131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4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gray">
          <a:xfrm>
            <a:off x="714375" y="1928802"/>
            <a:ext cx="82867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Предполагается, что к концу обучения по данной программе учащиеся: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будут создавать различные конструкции по рисунку, схеме, условиям, по словесной инструкции и объединённые общей темой;</a:t>
            </a:r>
          </a:p>
          <a:p>
            <a:pPr lvl="0">
              <a:buFont typeface="Arial" pitchFamily="34" charset="0"/>
              <a:buChar char="•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будут читать элементарные схемы, а также собирать модели как по предложенным схемам и инструкциям, так и по собственному замыслу;</a:t>
            </a:r>
          </a:p>
          <a:p>
            <a:pPr lvl="0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смогут предъявлять результаты своих изобретений перед сообществом.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gray">
          <a:xfrm>
            <a:off x="654051" y="1857370"/>
            <a:ext cx="60297" cy="292895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72518" cy="563563"/>
          </a:xfrm>
        </p:spPr>
        <p:txBody>
          <a:bodyPr/>
          <a:lstStyle/>
          <a:p>
            <a:pPr eaLnBrk="1" hangingPunct="1"/>
            <a:r>
              <a:rPr lang="ru-RU" dirty="0" smtClean="0"/>
              <a:t>Механизм реализации программы</a:t>
            </a:r>
            <a:endParaRPr 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758825" y="1268413"/>
            <a:ext cx="8134350" cy="501810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Возраст участников – 10-13 лет;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Количество участников – 4 группы по 14 человек. 2 группы работают в очном, а 2 в дистанционном режиме.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Механизм набора – личное желание, входное собеседование.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Режим занятий: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dirty="0" smtClean="0">
                <a:solidFill>
                  <a:schemeClr val="tx1"/>
                </a:solidFill>
              </a:rPr>
              <a:t>Сентябрь-декабрь – по 1 часу 2 раза в неделю (28 ч.);</a:t>
            </a:r>
          </a:p>
          <a:p>
            <a:pPr eaLnBrk="1" hangingPunct="1">
              <a:lnSpc>
                <a:spcPct val="80000"/>
              </a:lnSpc>
            </a:pPr>
            <a:endParaRPr lang="ru-RU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dirty="0" smtClean="0">
                <a:solidFill>
                  <a:schemeClr val="tx1"/>
                </a:solidFill>
              </a:rPr>
              <a:t>Интенсивное погружение на осенних каникулах (18 ч.);</a:t>
            </a:r>
          </a:p>
          <a:p>
            <a:pPr eaLnBrk="1" hangingPunct="1">
              <a:lnSpc>
                <a:spcPct val="80000"/>
              </a:lnSpc>
            </a:pPr>
            <a:endParaRPr lang="ru-RU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dirty="0" smtClean="0">
                <a:solidFill>
                  <a:schemeClr val="tx1"/>
                </a:solidFill>
              </a:rPr>
              <a:t>Интенсивное погружение в декабре (18 ч.).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72518" cy="563563"/>
          </a:xfrm>
        </p:spPr>
        <p:txBody>
          <a:bodyPr/>
          <a:lstStyle/>
          <a:p>
            <a:pPr eaLnBrk="1" hangingPunct="1"/>
            <a:r>
              <a:rPr lang="ru-RU" dirty="0" smtClean="0"/>
              <a:t>Механизм реализации программы</a:t>
            </a:r>
            <a:endParaRPr 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758825" y="1268413"/>
            <a:ext cx="8134350" cy="501810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Учебно-тематический план включает в себя: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Компьютерное моделирование;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3Д-моделирование;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Итоговое оценочное событие;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Конструкторский проект;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Итоговое событие.</a:t>
            </a:r>
          </a:p>
          <a:p>
            <a:pPr eaLnBrk="1" hangingPunct="1">
              <a:lnSpc>
                <a:spcPct val="80000"/>
              </a:lnSpc>
            </a:pPr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Компьютерное моделирование подразумевает проектную деятельность в виртуальной среде </a:t>
            </a:r>
            <a:r>
              <a:rPr lang="en-US" sz="1400" dirty="0" smtClean="0">
                <a:solidFill>
                  <a:schemeClr val="tx1"/>
                </a:solidFill>
              </a:rPr>
              <a:t>LEGO DIGITAL DESIGNER</a:t>
            </a:r>
            <a:r>
              <a:rPr lang="ru-RU" sz="1400" dirty="0" smtClean="0">
                <a:solidFill>
                  <a:schemeClr val="tx1"/>
                </a:solidFill>
              </a:rPr>
              <a:t>;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3Д-моделирование – создание виртуальных моделей в </a:t>
            </a:r>
            <a:r>
              <a:rPr lang="ru-RU" sz="1400" dirty="0" err="1" smtClean="0">
                <a:solidFill>
                  <a:schemeClr val="tx1"/>
                </a:solidFill>
              </a:rPr>
              <a:t>онлайн</a:t>
            </a:r>
            <a:r>
              <a:rPr lang="ru-RU" sz="1400" dirty="0" smtClean="0">
                <a:solidFill>
                  <a:schemeClr val="tx1"/>
                </a:solidFill>
              </a:rPr>
              <a:t> среде </a:t>
            </a:r>
            <a:r>
              <a:rPr lang="en-US" sz="1400" dirty="0" smtClean="0">
                <a:solidFill>
                  <a:schemeClr val="tx1"/>
                </a:solidFill>
              </a:rPr>
              <a:t>THINKERCAD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Итоговое оценочное событие на основании экспертных листов оценивается </a:t>
            </a:r>
            <a:r>
              <a:rPr lang="ru-RU" sz="1400" dirty="0" err="1" smtClean="0">
                <a:solidFill>
                  <a:schemeClr val="tx1"/>
                </a:solidFill>
              </a:rPr>
              <a:t>метапредметный</a:t>
            </a:r>
            <a:r>
              <a:rPr lang="ru-RU" sz="1400" dirty="0" smtClean="0">
                <a:solidFill>
                  <a:schemeClr val="tx1"/>
                </a:solidFill>
              </a:rPr>
              <a:t> уровень учащихся, готовность проектов по критериям, формируется индивидуальный и командный рейтинг.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Конструкторский проект – это конструирование физических моделей машин и механизмов из конструктора </a:t>
            </a:r>
            <a:r>
              <a:rPr lang="en-US" sz="1400" dirty="0" smtClean="0">
                <a:solidFill>
                  <a:schemeClr val="tx1"/>
                </a:solidFill>
              </a:rPr>
              <a:t>LEGO MINDSTORMS NXT</a:t>
            </a:r>
            <a:r>
              <a:rPr lang="ru-RU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smtClean="0">
                <a:solidFill>
                  <a:schemeClr val="tx1"/>
                </a:solidFill>
              </a:rPr>
              <a:t>EV</a:t>
            </a:r>
            <a:r>
              <a:rPr lang="ru-RU" sz="1400" dirty="0" smtClean="0">
                <a:solidFill>
                  <a:schemeClr val="tx1"/>
                </a:solidFill>
              </a:rPr>
              <a:t>3 с защитой итогового проекта учащихся по представленной теме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72518" cy="563563"/>
          </a:xfrm>
        </p:spPr>
        <p:txBody>
          <a:bodyPr/>
          <a:lstStyle/>
          <a:p>
            <a:pPr eaLnBrk="1" hangingPunct="1"/>
            <a:r>
              <a:rPr lang="ru-RU" dirty="0" smtClean="0"/>
              <a:t>Технологии</a:t>
            </a:r>
            <a:endParaRPr 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758825" y="1268413"/>
            <a:ext cx="8170893" cy="458947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solidFill>
                  <a:schemeClr val="tx1"/>
                </a:solidFill>
              </a:rPr>
              <a:t>Метод проектов;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solidFill>
                  <a:schemeClr val="tx1"/>
                </a:solidFill>
              </a:rPr>
              <a:t>Ролевая игра.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Вместо лекций планируется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использовать ролевую игру,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в ходе которой создаются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проекты по изготовлению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различных изделий.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0" indent="19050" eaLnBrk="1" hangingPunct="1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Например, на занятии 4 и 5 раздела 2 по 3Д-моделированию педагог включает детей в ролевую игру. Создаётся проблемная ситуация: ученики-астронавты находятся в космическом корабле, вышел из строя технический инструмент: отвёртка, гаечный ключ. Необходимо разработать модель и напечатать на 3Д-принтере новый инструмент.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26" name="Picture 2" descr="D:\ЗАГРУЗКИ\1-робот\3\next-generation-digital-project-manag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214422"/>
            <a:ext cx="381430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8"/>
          <p:cNvSpPr>
            <a:spLocks noChangeArrowheads="1"/>
          </p:cNvSpPr>
          <p:nvPr/>
        </p:nvSpPr>
        <p:spPr bwMode="gray">
          <a:xfrm>
            <a:off x="7643834" y="1643050"/>
            <a:ext cx="685800" cy="685800"/>
          </a:xfrm>
          <a:prstGeom prst="diamond">
            <a:avLst/>
          </a:prstGeom>
          <a:solidFill>
            <a:schemeClr val="accent2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AutoShape 53"/>
          <p:cNvSpPr>
            <a:spLocks noChangeArrowheads="1"/>
          </p:cNvSpPr>
          <p:nvPr/>
        </p:nvSpPr>
        <p:spPr bwMode="gray">
          <a:xfrm>
            <a:off x="2500298" y="1528754"/>
            <a:ext cx="685800" cy="685800"/>
          </a:xfrm>
          <a:prstGeom prst="diamond">
            <a:avLst/>
          </a:prstGeom>
          <a:solidFill>
            <a:schemeClr val="accent1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Сетевое партнёрство</a:t>
            </a:r>
            <a:endParaRPr lang="en-US" dirty="0" smtClean="0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7308850" y="71438"/>
            <a:ext cx="1692275" cy="3333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142844" y="1285860"/>
            <a:ext cx="5857916" cy="1214446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 i="1" dirty="0">
                <a:latin typeface="Verdana" pitchFamily="34" charset="0"/>
              </a:rPr>
              <a:t>Лицей </a:t>
            </a:r>
            <a:r>
              <a:rPr lang="ru-RU" b="1" i="1" dirty="0" smtClean="0">
                <a:latin typeface="Verdana" pitchFamily="34" charset="0"/>
              </a:rPr>
              <a:t>№174, г</a:t>
            </a:r>
            <a:r>
              <a:rPr lang="ru-RU" b="1" i="1" dirty="0">
                <a:latin typeface="Verdana" pitchFamily="34" charset="0"/>
              </a:rPr>
              <a:t>. Зеленогорск</a:t>
            </a:r>
            <a:endParaRPr lang="en-US" b="1" i="1" dirty="0">
              <a:latin typeface="Verdana" pitchFamily="34" charset="0"/>
            </a:endParaRPr>
          </a:p>
          <a:p>
            <a:pPr algn="ctr" eaLnBrk="0" hangingPunct="0"/>
            <a:endParaRPr lang="ru-RU" b="1" i="1" dirty="0">
              <a:latin typeface="Verdana" pitchFamily="34" charset="0"/>
            </a:endParaRPr>
          </a:p>
          <a:p>
            <a:pPr algn="ctr" eaLnBrk="0" hangingPunct="0"/>
            <a:r>
              <a:rPr lang="ru-RU" b="1" i="1" dirty="0" smtClean="0">
                <a:latin typeface="Verdana" pitchFamily="34" charset="0"/>
              </a:rPr>
              <a:t>6</a:t>
            </a:r>
            <a:r>
              <a:rPr lang="en-US" b="1" i="1" dirty="0" smtClean="0">
                <a:latin typeface="Verdana" pitchFamily="34" charset="0"/>
              </a:rPr>
              <a:t> </a:t>
            </a:r>
            <a:r>
              <a:rPr lang="ru-RU" b="1" i="1" dirty="0" smtClean="0">
                <a:latin typeface="Verdana" pitchFamily="34" charset="0"/>
              </a:rPr>
              <a:t>педагогов, </a:t>
            </a:r>
          </a:p>
          <a:p>
            <a:pPr algn="ctr" eaLnBrk="0" hangingPunct="0"/>
            <a:r>
              <a:rPr lang="ru-RU" b="1" i="1" dirty="0" smtClean="0">
                <a:latin typeface="Verdana" pitchFamily="34" charset="0"/>
              </a:rPr>
              <a:t>материальная база</a:t>
            </a:r>
            <a:endParaRPr lang="ru-RU" b="1" i="1" dirty="0">
              <a:latin typeface="Verdana" pitchFamily="34" charset="0"/>
            </a:endParaRP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7000892" y="1285860"/>
            <a:ext cx="2000263" cy="1285884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 dirty="0">
                <a:latin typeface="+mj-lt"/>
              </a:rPr>
              <a:t>СОШ №1,</a:t>
            </a:r>
          </a:p>
          <a:p>
            <a:pPr algn="ctr"/>
            <a:r>
              <a:rPr lang="ru-RU" b="1" i="1" dirty="0">
                <a:latin typeface="+mj-lt"/>
              </a:rPr>
              <a:t>г. Заозёрный</a:t>
            </a:r>
          </a:p>
          <a:p>
            <a:pPr algn="ctr"/>
            <a:endParaRPr lang="ru-RU" b="1" i="1" dirty="0">
              <a:latin typeface="+mj-lt"/>
            </a:endParaRPr>
          </a:p>
          <a:p>
            <a:pPr algn="ctr"/>
            <a:r>
              <a:rPr lang="ru-RU" b="1" i="1" dirty="0">
                <a:latin typeface="+mj-lt"/>
              </a:rPr>
              <a:t>1 педагог</a:t>
            </a:r>
            <a:endParaRPr lang="ru-RU" dirty="0">
              <a:latin typeface="+mj-lt"/>
            </a:endParaRPr>
          </a:p>
        </p:txBody>
      </p:sp>
      <p:sp>
        <p:nvSpPr>
          <p:cNvPr id="5134" name="Text Box 5"/>
          <p:cNvSpPr txBox="1">
            <a:spLocks noChangeArrowheads="1"/>
          </p:cNvSpPr>
          <p:nvPr/>
        </p:nvSpPr>
        <p:spPr bwMode="gray">
          <a:xfrm>
            <a:off x="214282" y="2459078"/>
            <a:ext cx="678661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</a:rPr>
              <a:t>Сильное кадровое обеспечение: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0000"/>
                </a:solidFill>
              </a:rPr>
              <a:t> 4 учебных года педагоги Лицея ведут занятия по </a:t>
            </a:r>
            <a:r>
              <a:rPr lang="ru-RU" sz="1400" b="1" dirty="0" err="1" smtClean="0">
                <a:solidFill>
                  <a:srgbClr val="000000"/>
                </a:solidFill>
              </a:rPr>
              <a:t>легоконструированию</a:t>
            </a:r>
            <a:r>
              <a:rPr lang="ru-RU" sz="1400" b="1" dirty="0" smtClean="0">
                <a:solidFill>
                  <a:srgbClr val="000000"/>
                </a:solidFill>
              </a:rPr>
              <a:t>, робототехнике, 3Д-моделированию для учащихся 2-10 классов.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>Команды учащихся многократно принимали участие в соревнованиях лицейского, городского и краевого уровня;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>Педагоги эксперты многократно участвовали в экспертных комиссиях, </a:t>
            </a:r>
            <a:r>
              <a:rPr lang="ru-RU" sz="1400" b="1" dirty="0" err="1" smtClean="0">
                <a:solidFill>
                  <a:srgbClr val="000000"/>
                </a:solidFill>
              </a:rPr>
              <a:t>метапредметных</a:t>
            </a:r>
            <a:r>
              <a:rPr lang="ru-RU" sz="1400" b="1" dirty="0" smtClean="0">
                <a:solidFill>
                  <a:srgbClr val="000000"/>
                </a:solidFill>
              </a:rPr>
              <a:t> олимпиадах школы </a:t>
            </a:r>
            <a:r>
              <a:rPr lang="ru-RU" sz="1400" b="1" dirty="0" err="1" smtClean="0">
                <a:solidFill>
                  <a:srgbClr val="000000"/>
                </a:solidFill>
              </a:rPr>
              <a:t>Росатома</a:t>
            </a:r>
            <a:r>
              <a:rPr lang="ru-RU" sz="1400" b="1" dirty="0" smtClean="0">
                <a:solidFill>
                  <a:srgbClr val="000000"/>
                </a:solidFill>
              </a:rPr>
              <a:t>, участвовали в качестве  проверяющих ГИА-9 и ГИА-11.</a:t>
            </a:r>
          </a:p>
          <a:p>
            <a:r>
              <a:rPr lang="ru-RU" sz="1400" b="1" dirty="0" smtClean="0">
                <a:solidFill>
                  <a:srgbClr val="00B050"/>
                </a:solidFill>
              </a:rPr>
              <a:t>Мощная материальная база</a:t>
            </a:r>
            <a:r>
              <a:rPr lang="en-US" sz="1400" b="1" dirty="0" smtClean="0">
                <a:solidFill>
                  <a:srgbClr val="00B050"/>
                </a:solidFill>
              </a:rPr>
              <a:t>:</a:t>
            </a:r>
            <a:endParaRPr lang="ru-RU" sz="1400" b="1" dirty="0" smtClean="0">
              <a:solidFill>
                <a:srgbClr val="00B050"/>
              </a:solidFill>
            </a:endParaRPr>
          </a:p>
          <a:p>
            <a:r>
              <a:rPr lang="ru-RU" sz="1400" b="1" dirty="0" smtClean="0">
                <a:solidFill>
                  <a:srgbClr val="000000"/>
                </a:solidFill>
              </a:rPr>
              <a:t> Наличие специализированно помещения – «Лаборатория робототехники» включающего в себя: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ru-RU" sz="1400" b="1" dirty="0" smtClean="0">
                <a:solidFill>
                  <a:srgbClr val="000000"/>
                </a:solidFill>
              </a:rPr>
              <a:t> 30 единиц стационарных ПК, ноутбуков, </a:t>
            </a:r>
            <a:r>
              <a:rPr lang="ru-RU" sz="1400" b="1" dirty="0" err="1" smtClean="0">
                <a:solidFill>
                  <a:srgbClr val="000000"/>
                </a:solidFill>
              </a:rPr>
              <a:t>нетбуков</a:t>
            </a:r>
            <a:r>
              <a:rPr lang="ru-RU" sz="1400" b="1" dirty="0" smtClean="0">
                <a:solidFill>
                  <a:srgbClr val="000000"/>
                </a:solidFill>
              </a:rPr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b="1" dirty="0" smtClean="0">
                <a:solidFill>
                  <a:srgbClr val="000000"/>
                </a:solidFill>
              </a:rPr>
              <a:t>3Д-принтер </a:t>
            </a:r>
            <a:r>
              <a:rPr lang="en-US" sz="1400" b="1" dirty="0" smtClean="0">
                <a:solidFill>
                  <a:srgbClr val="000000"/>
                </a:solidFill>
              </a:rPr>
              <a:t>MAKERBOT </a:t>
            </a:r>
            <a:r>
              <a:rPr lang="ru-RU" sz="1400" b="1" dirty="0" smtClean="0">
                <a:solidFill>
                  <a:srgbClr val="000000"/>
                </a:solidFill>
              </a:rPr>
              <a:t>с 8 кг. Пластика </a:t>
            </a:r>
            <a:r>
              <a:rPr lang="en-US" sz="1400" b="1" dirty="0" smtClean="0">
                <a:solidFill>
                  <a:srgbClr val="000000"/>
                </a:solidFill>
              </a:rPr>
              <a:t>ABS</a:t>
            </a:r>
            <a:r>
              <a:rPr lang="ru-RU" sz="1400" b="1" dirty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>в катушках;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b="1" dirty="0" smtClean="0">
                <a:solidFill>
                  <a:srgbClr val="000000"/>
                </a:solidFill>
              </a:rPr>
              <a:t> 36 конструкторов </a:t>
            </a:r>
            <a:r>
              <a:rPr lang="en-US" sz="1400" b="1" dirty="0" smtClean="0">
                <a:solidFill>
                  <a:srgbClr val="000000"/>
                </a:solidFill>
              </a:rPr>
              <a:t>LEGO MINDSTORM NXT</a:t>
            </a:r>
            <a:r>
              <a:rPr lang="ru-RU" sz="1400" b="1" dirty="0" smtClean="0">
                <a:solidFill>
                  <a:srgbClr val="000000"/>
                </a:solidFill>
              </a:rPr>
              <a:t> (в том числе более современных - </a:t>
            </a:r>
            <a:r>
              <a:rPr lang="en-US" sz="1400" b="1" dirty="0" smtClean="0">
                <a:solidFill>
                  <a:srgbClr val="000000"/>
                </a:solidFill>
              </a:rPr>
              <a:t>EV3</a:t>
            </a:r>
            <a:r>
              <a:rPr lang="ru-RU" sz="1400" b="1" dirty="0" smtClean="0">
                <a:solidFill>
                  <a:srgbClr val="000000"/>
                </a:solidFill>
              </a:rPr>
              <a:t>), 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b="1" dirty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>20 ресурсных наборов (с запасными частями);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b="1" dirty="0" smtClean="0">
                <a:solidFill>
                  <a:srgbClr val="000000"/>
                </a:solidFill>
              </a:rPr>
              <a:t> Специализированные </a:t>
            </a:r>
            <a:r>
              <a:rPr lang="en-US" sz="1400" b="1" dirty="0" smtClean="0">
                <a:solidFill>
                  <a:srgbClr val="000000"/>
                </a:solidFill>
              </a:rPr>
              <a:t>LEGO-</a:t>
            </a:r>
            <a:r>
              <a:rPr lang="ru-RU" sz="1400" b="1" dirty="0" smtClean="0">
                <a:solidFill>
                  <a:srgbClr val="000000"/>
                </a:solidFill>
              </a:rPr>
              <a:t>столы для проведения соревнований, организации выставочных работ.</a:t>
            </a:r>
          </a:p>
        </p:txBody>
      </p:sp>
      <p:sp>
        <p:nvSpPr>
          <p:cNvPr id="5135" name="Text Box 5"/>
          <p:cNvSpPr txBox="1">
            <a:spLocks noChangeArrowheads="1"/>
          </p:cNvSpPr>
          <p:nvPr/>
        </p:nvSpPr>
        <p:spPr bwMode="gray">
          <a:xfrm>
            <a:off x="7000924" y="2571744"/>
            <a:ext cx="242886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Слабое кадровое обеспечение: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0000"/>
                </a:solidFill>
              </a:rPr>
              <a:t> 1 педагог год ведёт занятие по робототехнике;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>учащиеся несколько раз участвовали в городских соревнованиях.</a:t>
            </a:r>
          </a:p>
          <a:p>
            <a:endParaRPr lang="ru-RU" sz="1400" b="1" dirty="0" smtClean="0">
              <a:solidFill>
                <a:srgbClr val="FF0000"/>
              </a:solidFill>
            </a:endParaRPr>
          </a:p>
          <a:p>
            <a:r>
              <a:rPr lang="ru-RU" sz="1400" b="1" dirty="0" smtClean="0">
                <a:solidFill>
                  <a:srgbClr val="FF0000"/>
                </a:solidFill>
              </a:rPr>
              <a:t>Слабая материальная база: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0000"/>
                </a:solidFill>
              </a:rPr>
              <a:t> Наличие нескольких стационарных ПК;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>Наличие 5 конструкторов </a:t>
            </a:r>
            <a:r>
              <a:rPr lang="en-US" sz="1400" b="1" dirty="0" smtClean="0">
                <a:solidFill>
                  <a:srgbClr val="000000"/>
                </a:solidFill>
              </a:rPr>
              <a:t>LEGO MINDSTORMS</a:t>
            </a:r>
            <a:r>
              <a:rPr lang="ru-RU" sz="1400" b="1" dirty="0" smtClean="0">
                <a:solidFill>
                  <a:srgbClr val="000000"/>
                </a:solidFill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</a:rPr>
              <a:t>NXT;</a:t>
            </a:r>
            <a:endParaRPr lang="ru-RU" sz="1400" b="1" dirty="0" smtClean="0">
              <a:solidFill>
                <a:srgbClr val="000000"/>
              </a:solidFill>
            </a:endParaRPr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6072198" y="1857364"/>
            <a:ext cx="857256" cy="4286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222l">
  <a:themeElements>
    <a:clrScheme name="cdb2004222l 2">
      <a:dk1>
        <a:srgbClr val="003366"/>
      </a:dk1>
      <a:lt1>
        <a:srgbClr val="FFFFFF"/>
      </a:lt1>
      <a:dk2>
        <a:srgbClr val="2E6272"/>
      </a:dk2>
      <a:lt2>
        <a:srgbClr val="B2B2B2"/>
      </a:lt2>
      <a:accent1>
        <a:srgbClr val="3984C9"/>
      </a:accent1>
      <a:accent2>
        <a:srgbClr val="77AE26"/>
      </a:accent2>
      <a:accent3>
        <a:srgbClr val="FFFFFF"/>
      </a:accent3>
      <a:accent4>
        <a:srgbClr val="002A56"/>
      </a:accent4>
      <a:accent5>
        <a:srgbClr val="AEC2E1"/>
      </a:accent5>
      <a:accent6>
        <a:srgbClr val="6B9D21"/>
      </a:accent6>
      <a:hlink>
        <a:srgbClr val="6E815B"/>
      </a:hlink>
      <a:folHlink>
        <a:srgbClr val="90A8B0"/>
      </a:folHlink>
    </a:clrScheme>
    <a:fontScheme name="cdb2004222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222l 1">
        <a:dk1>
          <a:srgbClr val="003366"/>
        </a:dk1>
        <a:lt1>
          <a:srgbClr val="FFFFFF"/>
        </a:lt1>
        <a:dk2>
          <a:srgbClr val="3C8196"/>
        </a:dk2>
        <a:lt2>
          <a:srgbClr val="B2B2B2"/>
        </a:lt2>
        <a:accent1>
          <a:srgbClr val="2C6AA2"/>
        </a:accent1>
        <a:accent2>
          <a:srgbClr val="77AE26"/>
        </a:accent2>
        <a:accent3>
          <a:srgbClr val="FFFFFF"/>
        </a:accent3>
        <a:accent4>
          <a:srgbClr val="002A56"/>
        </a:accent4>
        <a:accent5>
          <a:srgbClr val="ACB9CE"/>
        </a:accent5>
        <a:accent6>
          <a:srgbClr val="6B9D21"/>
        </a:accent6>
        <a:hlink>
          <a:srgbClr val="6E815B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222l 2">
        <a:dk1>
          <a:srgbClr val="003366"/>
        </a:dk1>
        <a:lt1>
          <a:srgbClr val="FFFFFF"/>
        </a:lt1>
        <a:dk2>
          <a:srgbClr val="2E6272"/>
        </a:dk2>
        <a:lt2>
          <a:srgbClr val="B2B2B2"/>
        </a:lt2>
        <a:accent1>
          <a:srgbClr val="3984C9"/>
        </a:accent1>
        <a:accent2>
          <a:srgbClr val="77AE26"/>
        </a:accent2>
        <a:accent3>
          <a:srgbClr val="FFFFFF"/>
        </a:accent3>
        <a:accent4>
          <a:srgbClr val="002A56"/>
        </a:accent4>
        <a:accent5>
          <a:srgbClr val="AEC2E1"/>
        </a:accent5>
        <a:accent6>
          <a:srgbClr val="6B9D21"/>
        </a:accent6>
        <a:hlink>
          <a:srgbClr val="6E815B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222l 3">
        <a:dk1>
          <a:srgbClr val="30311D"/>
        </a:dk1>
        <a:lt1>
          <a:srgbClr val="FFFFFF"/>
        </a:lt1>
        <a:dk2>
          <a:srgbClr val="4A5B1F"/>
        </a:dk2>
        <a:lt2>
          <a:srgbClr val="B2B2B2"/>
        </a:lt2>
        <a:accent1>
          <a:srgbClr val="907242"/>
        </a:accent1>
        <a:accent2>
          <a:srgbClr val="93B75F"/>
        </a:accent2>
        <a:accent3>
          <a:srgbClr val="FFFFFF"/>
        </a:accent3>
        <a:accent4>
          <a:srgbClr val="272817"/>
        </a:accent4>
        <a:accent5>
          <a:srgbClr val="C6BCB0"/>
        </a:accent5>
        <a:accent6>
          <a:srgbClr val="85A655"/>
        </a:accent6>
        <a:hlink>
          <a:srgbClr val="557B97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cdb2004222l</Template>
  <TotalTime>532</TotalTime>
  <Words>1372</Words>
  <Application>Microsoft Office PowerPoint</Application>
  <PresentationFormat>Экран (4:3)</PresentationFormat>
  <Paragraphs>225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Verdana</vt:lpstr>
      <vt:lpstr>Wingdings</vt:lpstr>
      <vt:lpstr>cdb2004222l</vt:lpstr>
      <vt:lpstr>БЕЗЛИМИТНЫЙ ИНТЕЛЛЕКТ</vt:lpstr>
      <vt:lpstr>Содержание</vt:lpstr>
      <vt:lpstr>Содержание</vt:lpstr>
      <vt:lpstr>Содержание</vt:lpstr>
      <vt:lpstr>Содержание</vt:lpstr>
      <vt:lpstr>Механизм реализации программы</vt:lpstr>
      <vt:lpstr>Механизм реализации программы</vt:lpstr>
      <vt:lpstr>Технологии</vt:lpstr>
      <vt:lpstr>Сетевое партнёрство</vt:lpstr>
      <vt:lpstr>Сетевое партнёрство</vt:lpstr>
      <vt:lpstr>Мониторинг результатов</vt:lpstr>
      <vt:lpstr>Мониторинг результатов</vt:lpstr>
      <vt:lpstr>Мониторинг результатов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Робототехника</dc:title>
  <dc:creator>Admin</dc:creator>
  <cp:lastModifiedBy>WR</cp:lastModifiedBy>
  <cp:revision>106</cp:revision>
  <dcterms:created xsi:type="dcterms:W3CDTF">2011-11-24T15:11:43Z</dcterms:created>
  <dcterms:modified xsi:type="dcterms:W3CDTF">2020-01-11T04:39:31Z</dcterms:modified>
</cp:coreProperties>
</file>