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5" r:id="rId3"/>
    <p:sldId id="266" r:id="rId4"/>
    <p:sldId id="263" r:id="rId5"/>
    <p:sldId id="268" r:id="rId6"/>
    <p:sldId id="269" r:id="rId7"/>
    <p:sldId id="270" r:id="rId8"/>
    <p:sldId id="271" r:id="rId9"/>
    <p:sldId id="267" r:id="rId10"/>
    <p:sldId id="272" r:id="rId11"/>
    <p:sldId id="273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23D87-44A6-4242-BF92-21F130AA92D8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68ACB0A-EC31-490B-9E3F-080A6042C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9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897C-0047-446F-91DE-ADAF56A8B752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1645C-80AC-4BAF-B25A-3E38EA4F5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79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CAE46-B6D0-4C65-8CD9-3B6CDCD9F3F4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3FE95-4B18-4AD0-B798-BB551145D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6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C925D-1EDA-469E-8962-35602E5C063E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19D33-2F19-49D6-A4F7-9200B72AB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92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51450-C301-4AD1-85FD-7020742C48A9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6DCA2-EFF7-4FB4-8E43-1426EBFDA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15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E7B1E-672B-4C9A-B93C-D96DF32A137D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7D5E8-D7F6-47EF-9CA1-719778960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0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66872-577B-4FD6-A41A-FB6924935511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06E82-621D-41EC-802F-9F7A03D2F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71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E42DA-14A9-48CE-8C7F-5482B43BB615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682F-97B4-49D1-8B9A-B697CE83C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52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D6DFF-A51D-4384-81F1-A99DA1DFB0B3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F345-A409-44BC-94A9-633BF8FEB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05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CEFC3-9EEB-445B-8CFD-F46C107EDF22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97D7E-F71B-41EB-9F76-54C8D46AA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4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0EE31-3D1C-471A-995C-117B90D40076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2BEF71F-A9A5-49DE-8A14-3AA530096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0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0957EF-97D6-42DA-A32E-0457DEBF4626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BEA0BE-2B99-42CA-B8A5-EFB1CCBF7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6" r:id="rId2"/>
    <p:sldLayoutId id="2147483825" r:id="rId3"/>
    <p:sldLayoutId id="2147483824" r:id="rId4"/>
    <p:sldLayoutId id="2147483823" r:id="rId5"/>
    <p:sldLayoutId id="2147483822" r:id="rId6"/>
    <p:sldLayoutId id="2147483821" r:id="rId7"/>
    <p:sldLayoutId id="2147483820" r:id="rId8"/>
    <p:sldLayoutId id="2147483828" r:id="rId9"/>
    <p:sldLayoutId id="2147483819" r:id="rId10"/>
    <p:sldLayoutId id="21474838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8" y="4921250"/>
            <a:ext cx="8061325" cy="16208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/>
              <a:t>Робототехника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4581525"/>
            <a:ext cx="4041775" cy="431800"/>
          </a:xfrm>
        </p:spPr>
        <p:txBody>
          <a:bodyPr rtlCol="0">
            <a:normAutofit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dirty="0" smtClean="0"/>
              <a:t>образовательная</a:t>
            </a:r>
            <a:endParaRPr lang="ru-RU" dirty="0"/>
          </a:p>
        </p:txBody>
      </p:sp>
      <p:pic>
        <p:nvPicPr>
          <p:cNvPr id="4100" name="Picture 2" descr="C:\Users\Ольга\Desktop\семинар завучей 2011\photos0-800x6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r="21886"/>
          <a:stretch>
            <a:fillRect/>
          </a:stretch>
        </p:blipFill>
        <p:spPr bwMode="auto">
          <a:xfrm>
            <a:off x="5219700" y="141288"/>
            <a:ext cx="367347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" y="25400"/>
            <a:ext cx="8943975" cy="7889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LEGO </a:t>
            </a:r>
            <a:r>
              <a:rPr lang="ru-RU" dirty="0" err="1"/>
              <a:t>Mindstorms</a:t>
            </a:r>
            <a:r>
              <a:rPr lang="ru-RU" dirty="0"/>
              <a:t> </a:t>
            </a:r>
            <a:r>
              <a:rPr lang="ru-RU" dirty="0" smtClean="0"/>
              <a:t>и информатика</a:t>
            </a:r>
            <a:endParaRPr lang="ru-RU" dirty="0"/>
          </a:p>
        </p:txBody>
      </p:sp>
      <p:sp>
        <p:nvSpPr>
          <p:cNvPr id="13315" name="AutoShape 2" descr="http://lh6.ggpht.com/_0YM8ZZ_K_c8/TO7hJpGtyWI/AAAAAAAAAkw/L5IOWGefpE4/s800/wall_followi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16" name="Picture 2" descr="C:\Users\Ольга\Desktop\семинар завучей 2011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3508375"/>
            <a:ext cx="5113338" cy="301625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34925" y="908050"/>
            <a:ext cx="9144000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Возможность применять </a:t>
            </a:r>
            <a:r>
              <a:rPr lang="en-US" sz="2800" b="1" dirty="0">
                <a:latin typeface="+mn-lt"/>
                <a:cs typeface="+mn-cs"/>
              </a:rPr>
              <a:t>LEGO </a:t>
            </a:r>
            <a:r>
              <a:rPr lang="ru-RU" sz="2800" b="1" dirty="0">
                <a:latin typeface="+mn-lt"/>
                <a:cs typeface="+mn-cs"/>
              </a:rPr>
              <a:t>при изучении тем: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latin typeface="+mn-lt"/>
                <a:cs typeface="+mn-cs"/>
              </a:rPr>
              <a:t>Алгоритмизация и программирование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latin typeface="+mn-lt"/>
                <a:cs typeface="+mn-cs"/>
              </a:rPr>
              <a:t>Информация и информационные процессы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latin typeface="+mn-lt"/>
                <a:cs typeface="+mn-cs"/>
              </a:rPr>
              <a:t>Компьютер, </a:t>
            </a:r>
            <a:r>
              <a:rPr lang="ru-RU" sz="2800" b="1" dirty="0">
                <a:latin typeface="+mn-lt"/>
                <a:cs typeface="+mn-cs"/>
              </a:rPr>
              <a:t>его </a:t>
            </a:r>
            <a:r>
              <a:rPr lang="ru-RU" sz="2800" b="1" dirty="0">
                <a:latin typeface="+mn-lt"/>
                <a:cs typeface="+mn-cs"/>
              </a:rPr>
              <a:t>основные компоненты </a:t>
            </a:r>
            <a:r>
              <a:rPr lang="ru-RU" sz="2800" b="1" dirty="0">
                <a:latin typeface="+mn-lt"/>
                <a:cs typeface="+mn-cs"/>
              </a:rPr>
              <a:t>и их </a:t>
            </a:r>
            <a:r>
              <a:rPr lang="ru-RU" sz="2800" b="1" dirty="0">
                <a:latin typeface="+mn-lt"/>
                <a:cs typeface="+mn-cs"/>
              </a:rPr>
              <a:t>функции</a:t>
            </a:r>
            <a:endParaRPr lang="ru-RU" sz="2800" b="1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9320" r="17039" b="15785"/>
          <a:stretch>
            <a:fillRect/>
          </a:stretch>
        </p:blipFill>
        <p:spPr bwMode="auto">
          <a:xfrm>
            <a:off x="5724525" y="823913"/>
            <a:ext cx="316388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973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14340" name="Объект 2"/>
          <p:cNvSpPr>
            <a:spLocks noGrp="1"/>
          </p:cNvSpPr>
          <p:nvPr>
            <p:ph idx="1"/>
          </p:nvPr>
        </p:nvSpPr>
        <p:spPr>
          <a:xfrm>
            <a:off x="107950" y="1196975"/>
            <a:ext cx="6192838" cy="5472113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ru-RU" sz="2800" smtClean="0"/>
              <a:t>Отсутствие методических пособий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smtClean="0"/>
              <a:t>Необходимая информация по робототехнике, как правило, на английском языке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smtClean="0"/>
              <a:t>Слабая материально-техническая база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smtClean="0"/>
              <a:t>Не стабильность работы ПО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smtClean="0"/>
              <a:t>Отсутствие соревнований среди учащихся только начальной школы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2588" cy="6842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Заключение</a:t>
            </a:r>
            <a:endParaRPr lang="ru-RU" dirty="0"/>
          </a:p>
        </p:txBody>
      </p:sp>
      <p:pic>
        <p:nvPicPr>
          <p:cNvPr id="15363" name="Picture 2" descr="F:\__NoteBook Disk__\D\Photo\2011\XIV Инновационный форум 26 мая\inn 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813276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18488" cy="8286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Материально-техническая база</a:t>
            </a:r>
            <a:endParaRPr lang="ru-RU" dirty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3635375" y="1628775"/>
            <a:ext cx="4441825" cy="792163"/>
          </a:xfrm>
        </p:spPr>
        <p:txBody>
          <a:bodyPr/>
          <a:lstStyle/>
          <a:p>
            <a:r>
              <a:rPr lang="ru-RU" dirty="0" smtClean="0"/>
              <a:t>30 </a:t>
            </a:r>
            <a:r>
              <a:rPr lang="ru-RU" dirty="0" smtClean="0"/>
              <a:t>комплектов </a:t>
            </a:r>
            <a:r>
              <a:rPr lang="en-US" dirty="0" smtClean="0"/>
              <a:t>LEGO </a:t>
            </a:r>
            <a:r>
              <a:rPr lang="en-US" dirty="0" err="1" smtClean="0"/>
              <a:t>Mindstorms</a:t>
            </a:r>
            <a:r>
              <a:rPr lang="en-US" dirty="0" smtClean="0"/>
              <a:t> NXT </a:t>
            </a:r>
            <a:r>
              <a:rPr lang="en-US" dirty="0" smtClean="0"/>
              <a:t>2.0</a:t>
            </a:r>
            <a:r>
              <a:rPr lang="ru-RU" dirty="0" smtClean="0"/>
              <a:t> / </a:t>
            </a:r>
            <a:r>
              <a:rPr lang="en-US" dirty="0" smtClean="0"/>
              <a:t>EV3</a:t>
            </a:r>
            <a:endParaRPr lang="en-US" dirty="0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3095625" cy="273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Объект 2"/>
          <p:cNvSpPr txBox="1">
            <a:spLocks/>
          </p:cNvSpPr>
          <p:nvPr/>
        </p:nvSpPr>
        <p:spPr bwMode="auto">
          <a:xfrm>
            <a:off x="3260725" y="5378450"/>
            <a:ext cx="35274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Font typeface="Arial" charset="0"/>
              <a:buNone/>
            </a:pPr>
            <a:r>
              <a:rPr lang="ru-RU" sz="2000" b="1" dirty="0"/>
              <a:t>По 6 многозарядных аккумуляторов для каждого блока </a:t>
            </a:r>
            <a:r>
              <a:rPr lang="en-US" sz="2000" b="1" dirty="0" smtClean="0"/>
              <a:t>NXT</a:t>
            </a:r>
            <a:r>
              <a:rPr lang="ru-RU" sz="2000" b="1" dirty="0" smtClean="0"/>
              <a:t> / </a:t>
            </a:r>
            <a:r>
              <a:rPr lang="en-US" sz="2000" b="1" dirty="0" smtClean="0"/>
              <a:t>EV3</a:t>
            </a:r>
            <a:endParaRPr lang="ru-RU" sz="2000" b="1" dirty="0"/>
          </a:p>
        </p:txBody>
      </p:sp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BF5"/>
              </a:clrFrom>
              <a:clrTo>
                <a:srgbClr val="FFFB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5" r="16772" b="3619"/>
          <a:stretch>
            <a:fillRect/>
          </a:stretch>
        </p:blipFill>
        <p:spPr bwMode="auto">
          <a:xfrm rot="20166310" flipH="1">
            <a:off x="503238" y="4922838"/>
            <a:ext cx="388937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BF5"/>
              </a:clrFrom>
              <a:clrTo>
                <a:srgbClr val="FFFB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5" r="16772" b="3619"/>
          <a:stretch>
            <a:fillRect/>
          </a:stretch>
        </p:blipFill>
        <p:spPr bwMode="auto">
          <a:xfrm rot="20847993" flipH="1">
            <a:off x="863600" y="4727575"/>
            <a:ext cx="388938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BF5"/>
              </a:clrFrom>
              <a:clrTo>
                <a:srgbClr val="FFFB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5" r="16772" b="3619"/>
          <a:stretch>
            <a:fillRect/>
          </a:stretch>
        </p:blipFill>
        <p:spPr bwMode="auto">
          <a:xfrm rot="21417681" flipH="1">
            <a:off x="1262063" y="4591050"/>
            <a:ext cx="388937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BF5"/>
              </a:clrFrom>
              <a:clrTo>
                <a:srgbClr val="FFFB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5" r="16772" b="3619"/>
          <a:stretch>
            <a:fillRect/>
          </a:stretch>
        </p:blipFill>
        <p:spPr bwMode="auto">
          <a:xfrm rot="259321" flipH="1">
            <a:off x="1611313" y="4594225"/>
            <a:ext cx="388937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BF5"/>
              </a:clrFrom>
              <a:clrTo>
                <a:srgbClr val="FFFB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5" r="16772" b="3619"/>
          <a:stretch>
            <a:fillRect/>
          </a:stretch>
        </p:blipFill>
        <p:spPr bwMode="auto">
          <a:xfrm rot="991232" flipH="1">
            <a:off x="1979613" y="4713288"/>
            <a:ext cx="388937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BF5"/>
              </a:clrFrom>
              <a:clrTo>
                <a:srgbClr val="FFFB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5" r="16772" b="3619"/>
          <a:stretch>
            <a:fillRect/>
          </a:stretch>
        </p:blipFill>
        <p:spPr bwMode="auto">
          <a:xfrm rot="1886998" flipH="1">
            <a:off x="2376488" y="4948238"/>
            <a:ext cx="387350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817813"/>
            <a:ext cx="24193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3" name="Объект 2"/>
          <p:cNvSpPr txBox="1">
            <a:spLocks/>
          </p:cNvSpPr>
          <p:nvPr/>
        </p:nvSpPr>
        <p:spPr bwMode="auto">
          <a:xfrm>
            <a:off x="3867150" y="3676650"/>
            <a:ext cx="2433638" cy="12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20000"/>
              </a:spcBef>
              <a:spcAft>
                <a:spcPts val="600"/>
              </a:spcAft>
              <a:buFont typeface="Arial" charset="0"/>
              <a:buNone/>
            </a:pPr>
            <a:r>
              <a:rPr lang="en-US" sz="2000" b="1" dirty="0" smtClean="0"/>
              <a:t>5</a:t>
            </a:r>
            <a:r>
              <a:rPr lang="ru-RU" sz="2000" b="1" dirty="0" smtClean="0"/>
              <a:t> </a:t>
            </a:r>
            <a:r>
              <a:rPr lang="ru-RU" sz="2000" b="1" dirty="0"/>
              <a:t>персональных </a:t>
            </a:r>
            <a:r>
              <a:rPr lang="ru-RU" sz="2000" b="1" dirty="0" smtClean="0"/>
              <a:t>компьютеров</a:t>
            </a:r>
            <a:r>
              <a:rPr lang="en-US" sz="2000" b="1" dirty="0" smtClean="0"/>
              <a:t>,</a:t>
            </a:r>
            <a:r>
              <a:rPr lang="ru-RU" sz="2000" b="1" dirty="0" smtClean="0"/>
              <a:t> </a:t>
            </a:r>
            <a:r>
              <a:rPr lang="en-US" sz="2000" b="1" dirty="0" smtClean="0"/>
              <a:t>5 </a:t>
            </a:r>
            <a:r>
              <a:rPr lang="ru-RU" sz="2000" b="1" dirty="0" smtClean="0"/>
              <a:t>ноутбуков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5613" cy="9731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Машина, управляемая цветом</a:t>
            </a:r>
            <a:endParaRPr lang="ru-RU" dirty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38893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lego.brandls.info/roboter/2010/cpc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989138"/>
            <a:ext cx="460851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513" cy="828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Основные этапы:</a:t>
            </a:r>
            <a:endParaRPr lang="ru-RU" dirty="0"/>
          </a:p>
        </p:txBody>
      </p:sp>
      <p:pic>
        <p:nvPicPr>
          <p:cNvPr id="7171" name="Picture 2" descr="http://www.klass39.ru/wp-content/uploads/2011/03/IMG_05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7"/>
          <a:stretch>
            <a:fillRect/>
          </a:stretch>
        </p:blipFill>
        <p:spPr>
          <a:xfrm>
            <a:off x="179388" y="1058863"/>
            <a:ext cx="4483100" cy="3883025"/>
          </a:xfrm>
          <a:noFill/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643438" y="981075"/>
            <a:ext cx="45370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buFontTx/>
              <a:buAutoNum type="arabicPeriod"/>
            </a:pPr>
            <a:r>
              <a:rPr lang="ru-RU" sz="2800"/>
              <a:t>Сборка модели робота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sz="2800"/>
              <a:t>Анализ готовой модели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sz="2800"/>
              <a:t>Программирование робота, согласно поставленной задачи</a:t>
            </a:r>
          </a:p>
        </p:txBody>
      </p:sp>
      <p:pic>
        <p:nvPicPr>
          <p:cNvPr id="717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459288"/>
            <a:ext cx="314960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250825" y="4995863"/>
            <a:ext cx="45370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800"/>
              <a:t>4. Тестирование робота в реальных условиях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8286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200" cap="none" smtClean="0"/>
              <a:t>1</a:t>
            </a:r>
            <a:r>
              <a:rPr lang="ru-RU" sz="3200" cap="none" smtClean="0">
                <a:latin typeface="Arial" charset="0"/>
              </a:rPr>
              <a:t> этап.</a:t>
            </a:r>
            <a:r>
              <a:rPr lang="ru-RU" sz="3200" cap="none" smtClean="0"/>
              <a:t> СБОРКА МОДЕЛИ</a:t>
            </a:r>
          </a:p>
        </p:txBody>
      </p:sp>
      <p:pic>
        <p:nvPicPr>
          <p:cNvPr id="819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963" y="1052513"/>
            <a:ext cx="5334000" cy="3556000"/>
          </a:xfrm>
        </p:spPr>
      </p:pic>
      <p:pic>
        <p:nvPicPr>
          <p:cNvPr id="8196" name="Picture 2" descr="http://www.prorobot.ru/lego/dlinomer/dcp_26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44950"/>
            <a:ext cx="379571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450850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5" r="20905"/>
          <a:stretch>
            <a:fillRect/>
          </a:stretch>
        </p:blipFill>
        <p:spPr bwMode="auto">
          <a:xfrm>
            <a:off x="5651500" y="3098800"/>
            <a:ext cx="316865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47050" cy="9001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200" cap="none" smtClean="0"/>
              <a:t>2 </a:t>
            </a:r>
            <a:r>
              <a:rPr lang="ru-RU" sz="3200" cap="none" smtClean="0">
                <a:latin typeface="Arial" charset="0"/>
              </a:rPr>
              <a:t>этап. </a:t>
            </a:r>
            <a:r>
              <a:rPr lang="ru-RU" sz="3200" cap="none" smtClean="0"/>
              <a:t>АНАЛИЗ ГОТОВОЙ МОДЕЛИ</a:t>
            </a:r>
          </a:p>
        </p:txBody>
      </p:sp>
      <p:sp>
        <p:nvSpPr>
          <p:cNvPr id="9221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7620000" cy="4929188"/>
          </a:xfrm>
        </p:spPr>
        <p:txBody>
          <a:bodyPr/>
          <a:lstStyle/>
          <a:p>
            <a:r>
              <a:rPr lang="ru-RU" sz="2400" smtClean="0"/>
              <a:t>Как будет происходить движение робота? </a:t>
            </a:r>
          </a:p>
          <a:p>
            <a:r>
              <a:rPr lang="ru-RU" sz="2400" smtClean="0"/>
              <a:t>Что происходит при включении каждого из двигателей?</a:t>
            </a:r>
          </a:p>
          <a:p>
            <a:r>
              <a:rPr lang="ru-RU" sz="2400" smtClean="0"/>
              <a:t>Способен ли робот распознавать предметы?</a:t>
            </a:r>
          </a:p>
          <a:p>
            <a:r>
              <a:rPr lang="ru-RU" sz="2400" smtClean="0"/>
              <a:t>Сможет ли робот различать цвета?</a:t>
            </a:r>
          </a:p>
          <a:p>
            <a:r>
              <a:rPr lang="ru-RU" sz="2400" smtClean="0"/>
              <a:t>Для чего данной модели могут        понадобиться датчики удара?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748712" cy="1371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cap="none" smtClean="0"/>
              <a:t>3</a:t>
            </a:r>
            <a:r>
              <a:rPr lang="ru-RU" sz="3200" cap="none" smtClean="0">
                <a:latin typeface="Arial" charset="0"/>
              </a:rPr>
              <a:t> и </a:t>
            </a:r>
            <a:r>
              <a:rPr lang="ru-RU" sz="3200" cap="none" smtClean="0"/>
              <a:t>4 </a:t>
            </a:r>
            <a:r>
              <a:rPr lang="ru-RU" sz="3200" cap="none" smtClean="0">
                <a:latin typeface="Arial" charset="0"/>
              </a:rPr>
              <a:t>этапы. </a:t>
            </a:r>
            <a:r>
              <a:rPr lang="ru-RU" sz="3200" cap="none" smtClean="0"/>
              <a:t>ПРОГРАММИРОВАНИЕ И </a:t>
            </a:r>
            <a:r>
              <a:rPr lang="ru-RU" sz="3200" cap="none" smtClean="0">
                <a:latin typeface="Arial" charset="0"/>
              </a:rPr>
              <a:t>      </a:t>
            </a:r>
            <a:r>
              <a:rPr lang="ru-RU" sz="3200" cap="none" smtClean="0"/>
              <a:t>ТЕСТИРОВАНИЕ</a:t>
            </a:r>
          </a:p>
        </p:txBody>
      </p:sp>
      <p:pic>
        <p:nvPicPr>
          <p:cNvPr id="1024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6" b="23672"/>
          <a:stretch>
            <a:fillRect/>
          </a:stretch>
        </p:blipFill>
        <p:spPr>
          <a:xfrm>
            <a:off x="468313" y="1412875"/>
            <a:ext cx="8269287" cy="5111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2275" y="115888"/>
            <a:ext cx="5791200" cy="828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93713" y="836613"/>
            <a:ext cx="4149725" cy="749300"/>
          </a:xfrm>
        </p:spPr>
        <p:txBody>
          <a:bodyPr rtlCol="0"/>
          <a:lstStyle/>
          <a:p>
            <a:pPr fontAlgn="auto">
              <a:buFont typeface="Arial" pitchFamily="34" charset="0"/>
              <a:buNone/>
              <a:defRPr/>
            </a:pPr>
            <a:r>
              <a:rPr lang="ru-RU" dirty="0" smtClean="0"/>
              <a:t>«виртуальное» программирование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6463" y="836613"/>
            <a:ext cx="4176712" cy="749300"/>
          </a:xfrm>
        </p:spPr>
        <p:txBody>
          <a:bodyPr rtlCol="0"/>
          <a:lstStyle/>
          <a:p>
            <a:pPr fontAlgn="auto">
              <a:buFont typeface="Arial" pitchFamily="34" charset="0"/>
              <a:buNone/>
              <a:defRPr/>
            </a:pPr>
            <a:r>
              <a:rPr lang="ru-RU"/>
              <a:t>Программирование в среде </a:t>
            </a:r>
            <a:r>
              <a:t>LEGO</a:t>
            </a:r>
            <a:endParaRPr lang="ru-RU"/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3024188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5" descr="http://lh5.ggpht.com/_0YM8ZZ_K_c8/TNAGjIBg6EI/AAAAAAAAAeo/Tz_f6WgRQt8/s400/task1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4"/>
          <a:stretch>
            <a:fillRect/>
          </a:stretch>
        </p:blipFill>
        <p:spPr>
          <a:xfrm>
            <a:off x="5003800" y="1557338"/>
            <a:ext cx="3529013" cy="2041525"/>
          </a:xfrm>
          <a:noFill/>
        </p:spPr>
      </p:pic>
      <p:pic>
        <p:nvPicPr>
          <p:cNvPr id="11271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r="4155"/>
          <a:stretch>
            <a:fillRect/>
          </a:stretch>
        </p:blipFill>
        <p:spPr bwMode="auto">
          <a:xfrm>
            <a:off x="4811713" y="3573463"/>
            <a:ext cx="4008437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18"/>
          <a:stretch>
            <a:fillRect/>
          </a:stretch>
        </p:blipFill>
        <p:spPr bwMode="auto">
          <a:xfrm>
            <a:off x="101600" y="3609975"/>
            <a:ext cx="3906838" cy="30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280400" cy="720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практические Задачи</a:t>
            </a:r>
            <a:endParaRPr lang="ru-RU" dirty="0"/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3499" r="28352" b="2789"/>
          <a:stretch>
            <a:fillRect/>
          </a:stretch>
        </p:blipFill>
        <p:spPr bwMode="auto">
          <a:xfrm>
            <a:off x="7524750" y="333375"/>
            <a:ext cx="1349375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1" t="60107"/>
          <a:stretch>
            <a:fillRect/>
          </a:stretch>
        </p:blipFill>
        <p:spPr bwMode="auto">
          <a:xfrm>
            <a:off x="8172450" y="3500438"/>
            <a:ext cx="609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Объект 2"/>
          <p:cNvSpPr>
            <a:spLocks noGrp="1"/>
          </p:cNvSpPr>
          <p:nvPr>
            <p:ph idx="1"/>
          </p:nvPr>
        </p:nvSpPr>
        <p:spPr>
          <a:xfrm>
            <a:off x="250825" y="981075"/>
            <a:ext cx="7620000" cy="2879725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ru-RU" sz="2400" smtClean="0"/>
              <a:t>Движение по заданной траектории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smtClean="0"/>
              <a:t>Движение внутри круга, очерченного черной линией (с использованием сенсора </a:t>
            </a:r>
            <a:r>
              <a:rPr lang="en-US" sz="2400" smtClean="0"/>
              <a:t>RGB)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smtClean="0"/>
              <a:t>Движение вдоль черной линии (</a:t>
            </a:r>
            <a:r>
              <a:rPr lang="en-US" sz="2400" smtClean="0"/>
              <a:t>RGB)</a:t>
            </a:r>
            <a:r>
              <a:rPr lang="ru-RU" sz="2400" smtClean="0"/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smtClean="0"/>
              <a:t>Поиск препятствий (с использованием ультразвукового сенсора)</a:t>
            </a:r>
          </a:p>
        </p:txBody>
      </p:sp>
      <p:sp>
        <p:nvSpPr>
          <p:cNvPr id="5" name="Овал 4"/>
          <p:cNvSpPr/>
          <p:nvPr/>
        </p:nvSpPr>
        <p:spPr>
          <a:xfrm>
            <a:off x="395288" y="4076700"/>
            <a:ext cx="2232025" cy="2232025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5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91" r="60107"/>
          <a:stretch>
            <a:fillRect/>
          </a:stretch>
        </p:blipFill>
        <p:spPr bwMode="auto">
          <a:xfrm>
            <a:off x="1149350" y="4875213"/>
            <a:ext cx="71596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4"/>
          <p:cNvCxnSpPr>
            <a:stCxn id="5" idx="4"/>
            <a:endCxn id="5" idx="6"/>
          </p:cNvCxnSpPr>
          <p:nvPr/>
        </p:nvCxnSpPr>
        <p:spPr>
          <a:xfrm flipV="1">
            <a:off x="1511300" y="5192713"/>
            <a:ext cx="1116013" cy="1116012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5" idx="4"/>
            <a:endCxn id="5" idx="2"/>
          </p:cNvCxnSpPr>
          <p:nvPr/>
        </p:nvCxnSpPr>
        <p:spPr>
          <a:xfrm flipH="1" flipV="1">
            <a:off x="395288" y="5192713"/>
            <a:ext cx="1116012" cy="1116012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5" idx="6"/>
          </p:cNvCxnSpPr>
          <p:nvPr/>
        </p:nvCxnSpPr>
        <p:spPr>
          <a:xfrm flipV="1">
            <a:off x="1403350" y="5192713"/>
            <a:ext cx="1223963" cy="1587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299" name="Рисунок 30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" t="13791" r="38310" b="16484"/>
          <a:stretch>
            <a:fillRect/>
          </a:stretch>
        </p:blipFill>
        <p:spPr bwMode="auto">
          <a:xfrm>
            <a:off x="3059113" y="3757613"/>
            <a:ext cx="187325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Рисунок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1" t="60107"/>
          <a:stretch>
            <a:fillRect/>
          </a:stretch>
        </p:blipFill>
        <p:spPr bwMode="auto">
          <a:xfrm rot="2288919">
            <a:off x="4049713" y="4435475"/>
            <a:ext cx="568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51500" y="4322763"/>
            <a:ext cx="3024188" cy="2201862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75463" y="4292600"/>
            <a:ext cx="433387" cy="5540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199438" y="5294313"/>
            <a:ext cx="431800" cy="5540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51500" y="5957888"/>
            <a:ext cx="433388" cy="5524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305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91" r="60107"/>
          <a:stretch>
            <a:fillRect/>
          </a:stretch>
        </p:blipFill>
        <p:spPr bwMode="auto">
          <a:xfrm>
            <a:off x="6467475" y="5080000"/>
            <a:ext cx="5842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 стрелкой 19"/>
          <p:cNvCxnSpPr>
            <a:stCxn id="12305" idx="0"/>
          </p:cNvCxnSpPr>
          <p:nvPr/>
        </p:nvCxnSpPr>
        <p:spPr>
          <a:xfrm flipV="1">
            <a:off x="7051675" y="5294313"/>
            <a:ext cx="1120775" cy="6985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7150100" y="5294313"/>
            <a:ext cx="1117600" cy="1116012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651500" y="5080000"/>
            <a:ext cx="1333500" cy="136842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668</TotalTime>
  <Words>207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Главная</vt:lpstr>
      <vt:lpstr>Робототехника</vt:lpstr>
      <vt:lpstr>Материально-техническая база</vt:lpstr>
      <vt:lpstr>Машина, управляемая цветом</vt:lpstr>
      <vt:lpstr>Основные этапы:</vt:lpstr>
      <vt:lpstr>1 этап. СБОРКА МОДЕЛИ</vt:lpstr>
      <vt:lpstr>2 этап. АНАЛИЗ ГОТОВОЙ МОДЕЛИ</vt:lpstr>
      <vt:lpstr>3 и 4 этапы. ПРОГРАММИРОВАНИЕ И       ТЕСТИРОВАНИЕ</vt:lpstr>
      <vt:lpstr>Преимущества</vt:lpstr>
      <vt:lpstr>практические Задачи</vt:lpstr>
      <vt:lpstr>LEGO Mindstorms и информатика</vt:lpstr>
      <vt:lpstr>Проблемы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Робототехника</dc:title>
  <dc:creator>Ольга</dc:creator>
  <cp:lastModifiedBy>admin</cp:lastModifiedBy>
  <cp:revision>70</cp:revision>
  <dcterms:created xsi:type="dcterms:W3CDTF">2011-05-10T13:37:37Z</dcterms:created>
  <dcterms:modified xsi:type="dcterms:W3CDTF">2016-02-20T03:56:38Z</dcterms:modified>
</cp:coreProperties>
</file>