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9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4" r:id="rId38"/>
    <p:sldId id="295" r:id="rId39"/>
    <p:sldId id="322" r:id="rId40"/>
    <p:sldId id="296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292" r:id="rId66"/>
    <p:sldId id="29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936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F799-BE7A-41D4-9321-2EC5A7AF1DBB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5AE05-2486-4B10-8E36-721AD7B8B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5AE05-2486-4B10-8E36-721AD7B8BA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77DA-4761-44A3-88F8-3CF04839327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99E34-7ED3-472F-AE8A-D038FD398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21088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LEGO </a:t>
            </a:r>
            <a:r>
              <a:rPr lang="ru-RU" sz="5400" b="1" dirty="0" err="1"/>
              <a:t>Mindstorms</a:t>
            </a:r>
            <a:r>
              <a:rPr lang="ru-RU" sz="5400" b="1" dirty="0"/>
              <a:t> </a:t>
            </a:r>
            <a:r>
              <a:rPr lang="ru-RU" sz="5400" b="1" dirty="0" smtClean="0"/>
              <a:t>EV3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085184"/>
            <a:ext cx="3528392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Обзор</a:t>
            </a:r>
          </a:p>
          <a:p>
            <a:endParaRPr lang="ru-RU" dirty="0"/>
          </a:p>
        </p:txBody>
      </p:sp>
      <p:pic>
        <p:nvPicPr>
          <p:cNvPr id="1026" name="Picture 2" descr="C:\Users\Анатолий\Desktop\EV3\23944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548680"/>
            <a:ext cx="6400711" cy="3600400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860032" y="5445224"/>
            <a:ext cx="352839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Попков А.И.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Март 2013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Гироскопический датчик</a:t>
            </a:r>
            <a:endParaRPr lang="ru-RU" dirty="0"/>
          </a:p>
        </p:txBody>
      </p:sp>
      <p:pic>
        <p:nvPicPr>
          <p:cNvPr id="4098" name="Picture 2" descr="C:\Users\Анатолий\Desktop\EV3\23944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772816"/>
            <a:ext cx="2057400" cy="304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00808"/>
            <a:ext cx="5184576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Цифровой гироскопический датчик.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режиме «угол» меряет угловое положение с точностью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+/- 3 градуса; в режиме «гиро»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меряет скорость вращения до 440 град/сек;</a:t>
            </a:r>
            <a:r>
              <a:rPr lang="ru-RU" sz="4400" dirty="0" smtClean="0"/>
              <a:t> автоматически распознается встроенным ПО.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 цвета/света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4853136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Цифровой датчик цвета различает 8 цветов и определяет освещенность в широком диапазоне: от темноты до яркого солнечного дня. Меряет отраженный красный свет и общий фоновый. Различает синий, зеленый, желтый, красный белый и коричневый, а также различает цветное и черно-белое изображение. Частота опроса 1 кГц; автоматически распознается встроенным ПО.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2" name="Picture 2" descr="C:\Users\Анатолий\Desktop\EV3\239440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988840"/>
            <a:ext cx="224631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Инфракрасный датчик-поисковик</a:t>
            </a:r>
            <a:endParaRPr lang="ru-RU" dirty="0"/>
          </a:p>
        </p:txBody>
      </p:sp>
      <p:pic>
        <p:nvPicPr>
          <p:cNvPr id="6146" name="Picture 2" descr="C:\Users\Анатолий\Desktop\EV3\23944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95256" y="1916832"/>
            <a:ext cx="2232248" cy="223224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484784"/>
            <a:ext cx="4968552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Цифровой инфракрасный датчик-поисковик определяет близость к роботу 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считывает сигналы инфракрасного маяка. Близостью считается расстояние в 50-70 см. Рабочая дистанция от маяка до 2 метров. Поддерживает 4 сигнальных канала. Принимает команды с пульта </a:t>
            </a:r>
            <a:r>
              <a:rPr lang="en-US" sz="4400" dirty="0" smtClean="0"/>
              <a:t> </a:t>
            </a:r>
            <a:r>
              <a:rPr lang="ru-RU" sz="4400" dirty="0" smtClean="0"/>
              <a:t>управления.</a:t>
            </a:r>
            <a:endParaRPr lang="en-US" sz="4400" dirty="0" smtClean="0"/>
          </a:p>
          <a:p>
            <a:r>
              <a:rPr lang="ru-RU" sz="4400" dirty="0" smtClean="0"/>
              <a:t>Автоматически распознается встроенным ПО.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Инфракрасный маяк – пульт ДУ</a:t>
            </a:r>
            <a:endParaRPr lang="ru-RU" dirty="0"/>
          </a:p>
        </p:txBody>
      </p:sp>
      <p:pic>
        <p:nvPicPr>
          <p:cNvPr id="7170" name="Picture 2" descr="C:\Users\Анатолий\Desktop\EV3\23944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1700808"/>
            <a:ext cx="2569464" cy="304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412776"/>
            <a:ext cx="5184576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ru-RU" sz="4400" dirty="0" smtClean="0"/>
              <a:t>4 </a:t>
            </a:r>
            <a:r>
              <a:rPr lang="ru-RU" sz="4400" dirty="0" err="1" smtClean="0"/>
              <a:t>ИК-канала</a:t>
            </a:r>
            <a:r>
              <a:rPr lang="ru-RU" sz="4400" dirty="0" smtClean="0"/>
              <a:t>; кнопка активации/деактивации; зеленый светодиод сигнализирует об активности маяка; автоматическое выключение, если нет активности в течение часа; рабочее расстояние </a:t>
            </a:r>
            <a:r>
              <a:rPr lang="ru-RU" sz="4400" dirty="0" err="1" smtClean="0"/>
              <a:t>д</a:t>
            </a:r>
            <a:r>
              <a:rPr lang="en-US" sz="4400" dirty="0" smtClean="0"/>
              <a:t>o </a:t>
            </a:r>
            <a:r>
              <a:rPr lang="ru-RU" sz="4400" dirty="0" smtClean="0"/>
              <a:t>двух метров; питание от двух батареек ААА.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Базовый набор </a:t>
            </a:r>
            <a:r>
              <a:rPr lang="en-US" dirty="0" smtClean="0"/>
              <a:t>EV3</a:t>
            </a:r>
            <a:br>
              <a:rPr lang="en-US" dirty="0" smtClean="0"/>
            </a:br>
            <a:r>
              <a:rPr lang="en-US" dirty="0" smtClean="0"/>
              <a:t>541</a:t>
            </a:r>
            <a:r>
              <a:rPr lang="ru-RU" dirty="0" smtClean="0"/>
              <a:t> деталь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6" y="1632567"/>
            <a:ext cx="7548675" cy="467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базового набора </a:t>
            </a:r>
            <a:r>
              <a:rPr lang="en-US" dirty="0" smtClean="0"/>
              <a:t>EV3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83668" y="224644"/>
            <a:ext cx="561662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Ресурсный набор </a:t>
            </a:r>
            <a:r>
              <a:rPr lang="en-US" dirty="0" smtClean="0"/>
              <a:t>EV3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853 детали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356" y="1600200"/>
            <a:ext cx="60512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ресурсного набора </a:t>
            </a:r>
            <a:r>
              <a:rPr lang="en-US" dirty="0" smtClean="0"/>
              <a:t>EV3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63685" y="-99391"/>
            <a:ext cx="5400600" cy="770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Аккумуляторная батарея </a:t>
            </a:r>
            <a:r>
              <a:rPr lang="en-US" dirty="0" smtClean="0"/>
              <a:t>EV3</a:t>
            </a:r>
            <a:endParaRPr lang="ru-RU" dirty="0"/>
          </a:p>
        </p:txBody>
      </p:sp>
      <p:pic>
        <p:nvPicPr>
          <p:cNvPr id="6146" name="Picture 2" descr="C:\Users\Анатолий\Desktop\EV3\lego_ak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8574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69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Графическая среда программирования</a:t>
            </a:r>
            <a:endParaRPr lang="ru-RU" sz="3600" dirty="0"/>
          </a:p>
        </p:txBody>
      </p:sp>
      <p:pic>
        <p:nvPicPr>
          <p:cNvPr id="5122" name="Picture 2" descr="C:\Users\Анатолий\Desktop\EV3\Screen-Shot-2013-01-07-at-12_42_19-AM-850x59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7289" y="1600200"/>
            <a:ext cx="65094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Набор предназначен для пользователей в возрасте от 10 лет до 21 года. В наборе свыше 500 деталей, совместимых с деталями серии </a:t>
            </a:r>
            <a:r>
              <a:rPr lang="en-US" dirty="0" smtClean="0"/>
              <a:t>LEGO </a:t>
            </a:r>
            <a:r>
              <a:rPr lang="en-US" dirty="0" err="1" smtClean="0"/>
              <a:t>Technic</a:t>
            </a:r>
            <a:r>
              <a:rPr lang="ru-RU" dirty="0" smtClean="0"/>
              <a:t>. Набор выпускается в нескольких комплектациях: для класса, для индивидуального пользователя, ресурсная.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конструкций </a:t>
            </a:r>
            <a:r>
              <a:rPr lang="en-US" dirty="0" smtClean="0"/>
              <a:t>EV3</a:t>
            </a:r>
            <a:endParaRPr lang="ru-RU" dirty="0"/>
          </a:p>
        </p:txBody>
      </p:sp>
      <p:pic>
        <p:nvPicPr>
          <p:cNvPr id="6146" name="Picture 2" descr="C:\Users\Анатолий\Desktop\EV3\23944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204864"/>
            <a:ext cx="5657086" cy="424847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19675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Определитель цвета предмета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Шагающий робот боец</a:t>
            </a:r>
            <a:endParaRPr lang="ru-RU" dirty="0"/>
          </a:p>
        </p:txBody>
      </p:sp>
      <p:pic>
        <p:nvPicPr>
          <p:cNvPr id="7170" name="Picture 2" descr="C:\Users\Анатолий\Desktop\EV3\ev3rsto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412776"/>
            <a:ext cx="4824536" cy="4880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 без названия</a:t>
            </a:r>
            <a:endParaRPr lang="ru-RU" dirty="0"/>
          </a:p>
        </p:txBody>
      </p:sp>
      <p:pic>
        <p:nvPicPr>
          <p:cNvPr id="8194" name="Picture 2" descr="C:\Users\Анатолий\Desktop\EV3\gripp3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9197" y="1600200"/>
            <a:ext cx="36256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Переносчик кубиков</a:t>
            </a:r>
            <a:endParaRPr lang="ru-RU" dirty="0"/>
          </a:p>
        </p:txBody>
      </p:sp>
      <p:pic>
        <p:nvPicPr>
          <p:cNvPr id="9218" name="Picture 2" descr="C:\Users\Анатолий\Desktop\EV3\lego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1715294"/>
            <a:ext cx="5715000" cy="429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Сортировщик кубиков</a:t>
            </a:r>
            <a:endParaRPr lang="ru-RU" dirty="0"/>
          </a:p>
        </p:txBody>
      </p:sp>
      <p:pic>
        <p:nvPicPr>
          <p:cNvPr id="10242" name="Picture 2" descr="C:\Users\Анатолий\Desktop\EV3\lego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6862" y="1853406"/>
            <a:ext cx="601027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Рука</a:t>
            </a:r>
            <a:endParaRPr lang="ru-RU" dirty="0"/>
          </a:p>
        </p:txBody>
      </p:sp>
      <p:pic>
        <p:nvPicPr>
          <p:cNvPr id="11266" name="Picture 2" descr="C:\Users\Анатолий\Desktop\EV3\lego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4372" y="1600200"/>
            <a:ext cx="41952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Змея</a:t>
            </a:r>
            <a:endParaRPr lang="ru-RU" dirty="0"/>
          </a:p>
        </p:txBody>
      </p:sp>
      <p:pic>
        <p:nvPicPr>
          <p:cNvPr id="12290" name="Picture 2" descr="C:\Users\Анатолий\Desktop\EV3\r3ptar-300x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0684"/>
            <a:ext cx="6876722" cy="4538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 - исследователь</a:t>
            </a:r>
            <a:endParaRPr lang="ru-RU" dirty="0"/>
          </a:p>
        </p:txBody>
      </p:sp>
      <p:pic>
        <p:nvPicPr>
          <p:cNvPr id="13314" name="Picture 2" descr="C:\Users\Анатолий\Desktop\EV3\lego_ev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98589" y="1600200"/>
            <a:ext cx="51468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 с гироскопом на двух колесах</a:t>
            </a:r>
            <a:endParaRPr lang="ru-RU" dirty="0"/>
          </a:p>
        </p:txBody>
      </p:sp>
      <p:pic>
        <p:nvPicPr>
          <p:cNvPr id="14338" name="Picture 2" descr="C:\Users\Анатолий\Desktop\EV3\45544_GyroB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6486" y="1691677"/>
            <a:ext cx="3655714" cy="483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Грозное насекомое</a:t>
            </a:r>
            <a:endParaRPr lang="ru-RU" dirty="0"/>
          </a:p>
        </p:txBody>
      </p:sp>
      <p:pic>
        <p:nvPicPr>
          <p:cNvPr id="15362" name="Picture 2" descr="C:\Users\Анатолий\Desktop\EV3\spik3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988840"/>
            <a:ext cx="5328592" cy="4387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компоненты </a:t>
            </a:r>
            <a:r>
              <a:rPr lang="en-US" dirty="0" smtClean="0"/>
              <a:t>EV3</a:t>
            </a:r>
            <a:endParaRPr lang="ru-RU" dirty="0"/>
          </a:p>
        </p:txBody>
      </p:sp>
      <p:pic>
        <p:nvPicPr>
          <p:cNvPr id="2050" name="Picture 2" descr="C:\Users\Анатолий\Desktop\EV3\EV3Hardware-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67161" cy="5283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63824"/>
            <a:ext cx="4096097" cy="44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 без названия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005806"/>
            <a:ext cx="3143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Автопогрузчик (?)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712" y="1614849"/>
            <a:ext cx="3358464" cy="47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 без названия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234" y="1700808"/>
            <a:ext cx="6403118" cy="4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Гусеничный трактор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774052" cy="43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 без названия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710" y="1549960"/>
            <a:ext cx="3609482" cy="483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1309427"/>
            <a:ext cx="3960440" cy="520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Коробка </a:t>
            </a:r>
            <a:r>
              <a:rPr lang="en-US" dirty="0" smtClean="0"/>
              <a:t>EV3</a:t>
            </a:r>
            <a:r>
              <a:rPr lang="ru-RU" dirty="0" smtClean="0"/>
              <a:t>, вид сзади</a:t>
            </a:r>
            <a:endParaRPr lang="ru-RU" dirty="0"/>
          </a:p>
        </p:txBody>
      </p:sp>
      <p:pic>
        <p:nvPicPr>
          <p:cNvPr id="1026" name="Picture 2" descr="C:\Users\Анатолий\Desktop\ev3backs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9523" y="1600200"/>
            <a:ext cx="678495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Среда графического программирования </a:t>
            </a:r>
            <a:r>
              <a:rPr lang="en-US" sz="3600" dirty="0" smtClean="0"/>
              <a:t>EV3 Education software</a:t>
            </a:r>
            <a:endParaRPr lang="ru-RU" sz="3600" dirty="0"/>
          </a:p>
        </p:txBody>
      </p:sp>
      <p:pic>
        <p:nvPicPr>
          <p:cNvPr id="1026" name="Picture 2" descr="E:\EV3 картинки\EV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791" y="1916113"/>
            <a:ext cx="8024418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Учебные конструкции в базовом наборе </a:t>
            </a:r>
            <a:r>
              <a:rPr lang="en-US" dirty="0" smtClean="0"/>
              <a:t>EV3</a:t>
            </a:r>
            <a:endParaRPr lang="ru-RU" dirty="0"/>
          </a:p>
        </p:txBody>
      </p:sp>
      <p:pic>
        <p:nvPicPr>
          <p:cNvPr id="27650" name="Picture 2" descr="E:\EV3 картинки\4 робот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520988" cy="490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Микроконтроллер </a:t>
            </a:r>
            <a:r>
              <a:rPr lang="en-US" sz="3600" dirty="0" smtClean="0"/>
              <a:t>EV3 – </a:t>
            </a:r>
            <a:r>
              <a:rPr lang="ru-RU" sz="3600" dirty="0" smtClean="0"/>
              <a:t>интерфейсы</a:t>
            </a:r>
            <a:endParaRPr lang="ru-RU" sz="3600" dirty="0"/>
          </a:p>
        </p:txBody>
      </p:sp>
      <p:pic>
        <p:nvPicPr>
          <p:cNvPr id="3074" name="Picture 2" descr="C:\Users\Анатолий\Desktop\EV3\lego_bri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5144418" cy="452596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24128" y="1412776"/>
            <a:ext cx="3190056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24128" y="1484784"/>
            <a:ext cx="3026296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кнопок с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LED-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подсветкой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порта для моторов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Дисплей 178х1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28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Слот для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карт памяти</a:t>
            </a:r>
            <a:r>
              <a:rPr lang="en-US" sz="2800" dirty="0" smtClean="0"/>
              <a:t> </a:t>
            </a:r>
            <a:r>
              <a:rPr lang="en-US" sz="2800" dirty="0"/>
              <a:t>mini SD 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Порт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USB 2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.0 тип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A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800" dirty="0" smtClean="0">
                <a:latin typeface="+mj-lt"/>
                <a:ea typeface="+mj-ea"/>
                <a:cs typeface="+mj-cs"/>
              </a:rPr>
              <a:t>Bluetooth, </a:t>
            </a:r>
            <a:r>
              <a:rPr lang="en-US" sz="2800" dirty="0" smtClean="0"/>
              <a:t> </a:t>
            </a:r>
            <a:r>
              <a:rPr lang="en-US" sz="2800" dirty="0"/>
              <a:t>Wi-Fi 	</a:t>
            </a:r>
            <a:endParaRPr lang="ru-RU" sz="28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+mj-lt"/>
                <a:ea typeface="+mj-ea"/>
                <a:cs typeface="+mj-cs"/>
              </a:rPr>
              <a:t>Громкий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динамик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</a:t>
            </a:r>
            <a:r>
              <a:rPr lang="ru-RU" dirty="0" err="1" smtClean="0"/>
              <a:t>робоконструкции</a:t>
            </a:r>
            <a:endParaRPr lang="ru-RU" dirty="0"/>
          </a:p>
        </p:txBody>
      </p:sp>
      <p:pic>
        <p:nvPicPr>
          <p:cNvPr id="2050" name="Picture 2" descr="E:\EV3 картинки\Gyro Bo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350800"/>
            <a:ext cx="6776518" cy="503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окна среды с </a:t>
            </a:r>
            <a:r>
              <a:rPr lang="en-US" dirty="0" smtClean="0"/>
              <a:t>Gyro Boy</a:t>
            </a:r>
            <a:endParaRPr lang="ru-RU" dirty="0"/>
          </a:p>
        </p:txBody>
      </p:sp>
      <p:pic>
        <p:nvPicPr>
          <p:cNvPr id="3074" name="Picture 2" descr="E:\EV3 картинки\Gyro Boy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Объемный чертеж </a:t>
            </a:r>
            <a:r>
              <a:rPr lang="en-US" dirty="0" smtClean="0"/>
              <a:t>Gyro Boy</a:t>
            </a:r>
            <a:endParaRPr lang="ru-RU" dirty="0"/>
          </a:p>
        </p:txBody>
      </p:sp>
      <p:pic>
        <p:nvPicPr>
          <p:cNvPr id="4098" name="Picture 2" descr="E:\EV3 картинки\Gyro Boy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92918"/>
            <a:ext cx="5117357" cy="5104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 сборочной инструкции</a:t>
            </a:r>
            <a:endParaRPr lang="ru-RU" dirty="0"/>
          </a:p>
        </p:txBody>
      </p:sp>
      <p:pic>
        <p:nvPicPr>
          <p:cNvPr id="5123" name="Picture 3" descr="E:\EV3 картинки\Gyro Boy 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791494"/>
            <a:ext cx="5391150" cy="414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 ветви балансировки</a:t>
            </a:r>
            <a:endParaRPr lang="ru-RU" dirty="0"/>
          </a:p>
        </p:txBody>
      </p:sp>
      <p:pic>
        <p:nvPicPr>
          <p:cNvPr id="6146" name="Picture 2" descr="E:\EV3 картинки\Gyro Boy pr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63259"/>
            <a:ext cx="8229600" cy="3399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Продолжение ветви балансировки</a:t>
            </a:r>
            <a:endParaRPr lang="ru-RU" dirty="0"/>
          </a:p>
        </p:txBody>
      </p:sp>
      <p:pic>
        <p:nvPicPr>
          <p:cNvPr id="7170" name="Picture 2" descr="E:\EV3 картинки\Gyro Boy pr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48273"/>
            <a:ext cx="8229600" cy="3229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 ветви движения</a:t>
            </a:r>
            <a:endParaRPr lang="ru-RU" dirty="0"/>
          </a:p>
        </p:txBody>
      </p:sp>
      <p:pic>
        <p:nvPicPr>
          <p:cNvPr id="8194" name="Picture 2" descr="E:\EV3 картинки\Gyro Boy pr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05114"/>
            <a:ext cx="8229600" cy="3116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 программы </a:t>
            </a:r>
            <a:r>
              <a:rPr lang="en-US" dirty="0" smtClean="0"/>
              <a:t>Gyro Boy</a:t>
            </a:r>
            <a:endParaRPr lang="ru-RU" dirty="0"/>
          </a:p>
        </p:txBody>
      </p:sp>
      <p:pic>
        <p:nvPicPr>
          <p:cNvPr id="9218" name="Picture 2" descr="E:\EV3 картинки\Gyro Boy pr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90597"/>
            <a:ext cx="8229600" cy="294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Чертеж сортировщика по цвету</a:t>
            </a:r>
            <a:endParaRPr lang="ru-RU" dirty="0"/>
          </a:p>
        </p:txBody>
      </p:sp>
      <p:pic>
        <p:nvPicPr>
          <p:cNvPr id="10242" name="Picture 2" descr="E:\EV3 картинки\Color sor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6332" y="1600200"/>
            <a:ext cx="571133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Фрагмент программы сортировщика</a:t>
            </a:r>
            <a:endParaRPr lang="ru-RU" dirty="0"/>
          </a:p>
        </p:txBody>
      </p:sp>
      <p:pic>
        <p:nvPicPr>
          <p:cNvPr id="11266" name="Picture 2" descr="E:\EV3 картинки\Color sorter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22438"/>
            <a:ext cx="8229600" cy="308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Микроконтроллер </a:t>
            </a:r>
            <a:r>
              <a:rPr lang="en-US" dirty="0" smtClean="0"/>
              <a:t>EV3 – </a:t>
            </a:r>
            <a:r>
              <a:rPr lang="ru-RU" dirty="0" smtClean="0"/>
              <a:t>параметры</a:t>
            </a:r>
            <a:endParaRPr lang="ru-RU" dirty="0"/>
          </a:p>
        </p:txBody>
      </p:sp>
      <p:pic>
        <p:nvPicPr>
          <p:cNvPr id="4098" name="Picture 2" descr="C:\Users\Анатолий\Desktop\EV3\23944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791" y="1484784"/>
            <a:ext cx="3175553" cy="352839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340768"/>
            <a:ext cx="4824536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endParaRPr lang="ru-RU" sz="4400" dirty="0"/>
          </a:p>
          <a:p>
            <a:r>
              <a:rPr lang="en-US" sz="4400" dirty="0"/>
              <a:t> </a:t>
            </a:r>
            <a:r>
              <a:rPr lang="ru-RU" sz="4400" dirty="0" smtClean="0"/>
              <a:t>Процессор </a:t>
            </a:r>
            <a:r>
              <a:rPr lang="en-US" sz="4400" dirty="0" smtClean="0"/>
              <a:t>ARM 9, </a:t>
            </a:r>
            <a:r>
              <a:rPr lang="en-US" sz="4400" dirty="0"/>
              <a:t>300 </a:t>
            </a:r>
            <a:r>
              <a:rPr lang="en-US" sz="4400" dirty="0" smtClean="0"/>
              <a:t>M</a:t>
            </a:r>
            <a:r>
              <a:rPr lang="ru-RU" sz="4400" dirty="0" smtClean="0"/>
              <a:t>Гц с ОС </a:t>
            </a:r>
            <a:r>
              <a:rPr lang="en-US" sz="4400" dirty="0" smtClean="0"/>
              <a:t> Linux</a:t>
            </a:r>
            <a:r>
              <a:rPr lang="ru-RU" sz="4400" dirty="0" smtClean="0"/>
              <a:t>, </a:t>
            </a:r>
            <a:r>
              <a:rPr lang="en-US" sz="4400" dirty="0" smtClean="0"/>
              <a:t>4 </a:t>
            </a:r>
            <a:r>
              <a:rPr lang="ru-RU" sz="4400" dirty="0" smtClean="0"/>
              <a:t>порта ввода для получения данных с частотой </a:t>
            </a:r>
            <a:r>
              <a:rPr lang="en-US" sz="4400" dirty="0" smtClean="0"/>
              <a:t>1000 </a:t>
            </a:r>
            <a:r>
              <a:rPr lang="ru-RU" sz="4400" dirty="0" smtClean="0"/>
              <a:t>отсчетов/сек,</a:t>
            </a:r>
            <a:r>
              <a:rPr lang="en-US" sz="4400" dirty="0" smtClean="0"/>
              <a:t> 4 </a:t>
            </a:r>
            <a:r>
              <a:rPr lang="ru-RU" sz="4400" dirty="0" smtClean="0"/>
              <a:t>порта вывода для выполнения команд, программная память 16 Мб </a:t>
            </a:r>
            <a:r>
              <a:rPr lang="ru-RU" sz="4400" dirty="0" err="1" smtClean="0"/>
              <a:t>флэш</a:t>
            </a:r>
            <a:r>
              <a:rPr lang="ru-RU" sz="4400" dirty="0" smtClean="0"/>
              <a:t> и 64 Мб ОЗУ,</a:t>
            </a:r>
            <a:r>
              <a:rPr lang="en-US" sz="4400" dirty="0"/>
              <a:t>	</a:t>
            </a:r>
          </a:p>
          <a:p>
            <a:r>
              <a:rPr lang="ru-RU" sz="4400" dirty="0" smtClean="0"/>
              <a:t>мини</a:t>
            </a:r>
            <a:r>
              <a:rPr lang="en-US" sz="4400" dirty="0" smtClean="0"/>
              <a:t> </a:t>
            </a:r>
            <a:r>
              <a:rPr lang="en-US" sz="4400" dirty="0"/>
              <a:t>SDHC </a:t>
            </a:r>
            <a:r>
              <a:rPr lang="ru-RU" sz="4400" dirty="0" smtClean="0"/>
              <a:t>карт </a:t>
            </a:r>
            <a:r>
              <a:rPr lang="ru-RU" sz="4400" dirty="0" err="1" smtClean="0"/>
              <a:t>ридер</a:t>
            </a:r>
            <a:r>
              <a:rPr lang="ru-RU" sz="4400" dirty="0" smtClean="0"/>
              <a:t> для 32 Гб внешней памяти, питание 6 батареек АА или </a:t>
            </a:r>
            <a:r>
              <a:rPr lang="en-US" sz="4400" dirty="0" smtClean="0"/>
              <a:t>Li-Ion</a:t>
            </a:r>
            <a:r>
              <a:rPr lang="ru-RU" sz="4400" dirty="0" smtClean="0"/>
              <a:t> аккумулятор 2050 </a:t>
            </a:r>
            <a:r>
              <a:rPr lang="en-US" sz="4400" dirty="0" err="1" smtClean="0"/>
              <a:t>mAh</a:t>
            </a:r>
            <a:r>
              <a:rPr lang="ru-RU" sz="4400" dirty="0" smtClean="0"/>
              <a:t>, возможно автономное программирование</a:t>
            </a:r>
            <a:r>
              <a:rPr lang="en-US" sz="4400" dirty="0" smtClean="0"/>
              <a:t> </a:t>
            </a:r>
            <a:r>
              <a:rPr lang="en-US" sz="4400" dirty="0"/>
              <a:t>	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Собачка </a:t>
            </a:r>
            <a:r>
              <a:rPr lang="ru-RU" dirty="0" err="1" smtClean="0"/>
              <a:t>Пуппи</a:t>
            </a:r>
            <a:r>
              <a:rPr lang="ru-RU" dirty="0" smtClean="0"/>
              <a:t> - видео</a:t>
            </a:r>
            <a:endParaRPr lang="ru-RU" dirty="0"/>
          </a:p>
        </p:txBody>
      </p:sp>
      <p:pic>
        <p:nvPicPr>
          <p:cNvPr id="12290" name="Picture 2" descr="E:\EV3 картинки\Pupp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671" y="1593707"/>
            <a:ext cx="5556609" cy="5003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Пуппи</a:t>
            </a:r>
            <a:r>
              <a:rPr lang="ru-RU" dirty="0" smtClean="0"/>
              <a:t> – </a:t>
            </a:r>
            <a:r>
              <a:rPr lang="ru-RU" dirty="0" err="1" smtClean="0"/>
              <a:t>фрагамент</a:t>
            </a:r>
            <a:r>
              <a:rPr lang="ru-RU" dirty="0" smtClean="0"/>
              <a:t> сборочной инструкции</a:t>
            </a:r>
            <a:endParaRPr lang="ru-RU" dirty="0"/>
          </a:p>
        </p:txBody>
      </p:sp>
      <p:pic>
        <p:nvPicPr>
          <p:cNvPr id="13314" name="Picture 2" descr="E:\EV3 картинки\Puppy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942" y="1996021"/>
            <a:ext cx="6554115" cy="3734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Интерактивная анимация</a:t>
            </a:r>
            <a:endParaRPr lang="ru-RU" dirty="0"/>
          </a:p>
        </p:txBody>
      </p:sp>
      <p:pic>
        <p:nvPicPr>
          <p:cNvPr id="14338" name="Picture 2" descr="E:\EV3 картинки\Interactive Anima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113841"/>
            <a:ext cx="8229600" cy="3498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тестовой программы</a:t>
            </a:r>
            <a:endParaRPr lang="ru-RU" dirty="0"/>
          </a:p>
        </p:txBody>
      </p:sp>
      <p:pic>
        <p:nvPicPr>
          <p:cNvPr id="15362" name="Picture 2" descr="E:\EV3 картинки\Interactive Animation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521" y="2686679"/>
            <a:ext cx="7220958" cy="2353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 Рука </a:t>
            </a:r>
            <a:r>
              <a:rPr lang="en-US" dirty="0" smtClean="0"/>
              <a:t>H25</a:t>
            </a:r>
            <a:endParaRPr lang="ru-RU" dirty="0"/>
          </a:p>
        </p:txBody>
      </p:sp>
      <p:pic>
        <p:nvPicPr>
          <p:cNvPr id="16386" name="Picture 2" descr="E:\EV3 картинки\Robot Arm H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0961" y="1600200"/>
            <a:ext cx="502207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редактора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pic>
        <p:nvPicPr>
          <p:cNvPr id="17410" name="Picture 2" descr="E:\EV3 картинки\Редактор контент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2540"/>
            <a:ext cx="6653250" cy="4066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блоков «Действие» (</a:t>
            </a:r>
            <a:r>
              <a:rPr lang="en-US" dirty="0" smtClean="0"/>
              <a:t>Action)</a:t>
            </a:r>
            <a:endParaRPr lang="ru-RU" dirty="0"/>
          </a:p>
        </p:txBody>
      </p:sp>
      <p:pic>
        <p:nvPicPr>
          <p:cNvPr id="18434" name="Picture 2" descr="E:\EV3 картинки\Pr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3" y="2636912"/>
            <a:ext cx="7944773" cy="1831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блоков «Поток» (</a:t>
            </a:r>
            <a:r>
              <a:rPr lang="en-US" dirty="0" smtClean="0"/>
              <a:t>Flow)</a:t>
            </a:r>
            <a:endParaRPr lang="ru-RU" dirty="0"/>
          </a:p>
        </p:txBody>
      </p:sp>
      <p:pic>
        <p:nvPicPr>
          <p:cNvPr id="19458" name="Picture 2" descr="E:\EV3 картинки\Pr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5" y="2132856"/>
            <a:ext cx="8632023" cy="235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блоков «Датчики» (</a:t>
            </a:r>
            <a:r>
              <a:rPr lang="en-US" dirty="0" smtClean="0"/>
              <a:t>Sensors)</a:t>
            </a:r>
            <a:endParaRPr lang="ru-RU" dirty="0"/>
          </a:p>
        </p:txBody>
      </p:sp>
      <p:pic>
        <p:nvPicPr>
          <p:cNvPr id="20482" name="Picture 2" descr="E:\EV3 картинки\Pr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73" y="3263022"/>
            <a:ext cx="8087854" cy="120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Группа блок «Математика» (</a:t>
            </a:r>
            <a:r>
              <a:rPr lang="en-US" dirty="0" smtClean="0"/>
              <a:t>Math)</a:t>
            </a:r>
            <a:endParaRPr lang="ru-RU" dirty="0"/>
          </a:p>
        </p:txBody>
      </p:sp>
      <p:pic>
        <p:nvPicPr>
          <p:cNvPr id="21507" name="Picture 3" descr="E:\EV3 картинки\Pr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9" y="3277312"/>
            <a:ext cx="7344801" cy="1171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сервомотор</a:t>
            </a:r>
            <a:endParaRPr lang="ru-RU" dirty="0"/>
          </a:p>
        </p:txBody>
      </p:sp>
      <p:pic>
        <p:nvPicPr>
          <p:cNvPr id="5122" name="Picture 2" descr="C:\Users\Анатолий\Desktop\EV3\23944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4492" y="1556792"/>
            <a:ext cx="4353972" cy="37444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484784"/>
            <a:ext cx="3744416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Мощный мотор со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встроенным датчиком угла поворота с точностью до 1 градуса; 160-170 об/мин; момент вращения 335 г*см, </a:t>
            </a:r>
            <a:r>
              <a:rPr lang="ru-RU" sz="2500" dirty="0">
                <a:latin typeface="+mj-lt"/>
                <a:ea typeface="+mj-ea"/>
                <a:cs typeface="+mj-cs"/>
              </a:rPr>
              <a:t>момент </a:t>
            </a:r>
            <a:r>
              <a:rPr lang="ru-RU" sz="2500" dirty="0" smtClean="0">
                <a:latin typeface="+mj-lt"/>
                <a:ea typeface="+mj-ea"/>
                <a:cs typeface="+mj-cs"/>
              </a:rPr>
              <a:t>удержания </a:t>
            </a:r>
            <a:r>
              <a:rPr lang="ru-RU" sz="2500" smtClean="0">
                <a:latin typeface="+mj-lt"/>
                <a:ea typeface="+mj-ea"/>
                <a:cs typeface="+mj-cs"/>
              </a:rPr>
              <a:t>670 г*см; </a:t>
            </a:r>
            <a:r>
              <a:rPr lang="ru-RU" sz="2500" dirty="0" smtClean="0">
                <a:latin typeface="+mj-lt"/>
                <a:ea typeface="+mj-ea"/>
                <a:cs typeface="+mj-cs"/>
              </a:rPr>
              <a:t>может быть синхронизирован с другим мотором для движения строго по прямой; автоматически распознается  встроенным ПО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данными (</a:t>
            </a:r>
            <a:r>
              <a:rPr lang="en-US" dirty="0" smtClean="0"/>
              <a:t>Data)</a:t>
            </a:r>
            <a:endParaRPr lang="ru-RU" dirty="0"/>
          </a:p>
        </p:txBody>
      </p:sp>
      <p:pic>
        <p:nvPicPr>
          <p:cNvPr id="22530" name="Picture 2" descr="E:\EV3 картинки\Pr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416" y="2910548"/>
            <a:ext cx="6935168" cy="1905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Контроллер загрузки/запуска</a:t>
            </a:r>
            <a:endParaRPr lang="ru-RU" dirty="0"/>
          </a:p>
        </p:txBody>
      </p:sp>
      <p:pic>
        <p:nvPicPr>
          <p:cNvPr id="23554" name="Picture 2" descr="E:\EV3 картинки\Pr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94712"/>
            <a:ext cx="2088232" cy="369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Моя первая программа на вычисления</a:t>
            </a:r>
            <a:endParaRPr lang="ru-RU" dirty="0"/>
          </a:p>
        </p:txBody>
      </p:sp>
      <p:pic>
        <p:nvPicPr>
          <p:cNvPr id="24578" name="Picture 2" descr="E:\EV3 картинки\Pr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4667"/>
            <a:ext cx="8229600" cy="307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Общий вид программы на вычисления</a:t>
            </a:r>
            <a:endParaRPr lang="ru-RU" dirty="0"/>
          </a:p>
        </p:txBody>
      </p:sp>
      <p:pic>
        <p:nvPicPr>
          <p:cNvPr id="25602" name="Picture 2" descr="E:\EV3 картинки\Pr_en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74790"/>
            <a:ext cx="8229600" cy="217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Патенты на софт </a:t>
            </a:r>
            <a:r>
              <a:rPr lang="en-US" dirty="0" smtClean="0"/>
              <a:t>EV3</a:t>
            </a:r>
            <a:endParaRPr lang="ru-RU" dirty="0"/>
          </a:p>
        </p:txBody>
      </p:sp>
      <p:pic>
        <p:nvPicPr>
          <p:cNvPr id="26626" name="Picture 2" descr="E:\EV3 картинки\Патент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98" y="2132856"/>
            <a:ext cx="819019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LEGOeducation.com/MINDSTORMS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Средний сервомотор</a:t>
            </a:r>
            <a:endParaRPr lang="ru-RU" dirty="0"/>
          </a:p>
        </p:txBody>
      </p:sp>
      <p:pic>
        <p:nvPicPr>
          <p:cNvPr id="1026" name="Picture 2" descr="C:\Users\Анатолий\Desktop\EV3\23944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916832"/>
            <a:ext cx="4112132" cy="32403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628800"/>
            <a:ext cx="3672408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Скорость вращения 240-250 об/мин; встроенный датчик угла поворота с точностью до 1 градуса; момент вращения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115 г*см; момент удержания 170 г*см; автоматически распознается встроенным ПО.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Ультразвуковой датчик расстояния</a:t>
            </a:r>
            <a:endParaRPr lang="ru-RU" dirty="0"/>
          </a:p>
        </p:txBody>
      </p:sp>
      <p:pic>
        <p:nvPicPr>
          <p:cNvPr id="2050" name="Picture 2" descr="C:\Users\Анатолий\Desktop\EV3\23944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1628800"/>
            <a:ext cx="3048000" cy="298704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556792"/>
            <a:ext cx="3995936" cy="530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Измеряет расстояние до отражающего звук предмета в интервале 3-250 см с точностью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+/- 1 см; может использоваться как датчик звука; индикатор светится непрерывно, когда датчик излучает, и мигает, когда слушает; а</a:t>
            </a:r>
            <a:r>
              <a:rPr lang="ru-RU" sz="4400" dirty="0" err="1" smtClean="0"/>
              <a:t>втоматически</a:t>
            </a:r>
            <a:r>
              <a:rPr lang="ru-RU" sz="4400" dirty="0" smtClean="0"/>
              <a:t> распознается встроенным ПО.</a:t>
            </a: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 касания (кнопка)</a:t>
            </a:r>
            <a:endParaRPr lang="ru-RU" dirty="0"/>
          </a:p>
        </p:txBody>
      </p:sp>
      <p:pic>
        <p:nvPicPr>
          <p:cNvPr id="3074" name="Picture 2" descr="C:\Users\Анатолий\Desktop\EV3\23944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1872" y="1556791"/>
            <a:ext cx="2911639" cy="38164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700808"/>
            <a:ext cx="36004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Определяет, нажата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или отпущена кнопка, умеет подсчитывать одиночные и многократные нажатия; </a:t>
            </a:r>
            <a:r>
              <a:rPr lang="ru-RU" sz="4400" dirty="0" smtClean="0"/>
              <a:t>автоматически распознается встроенным ПО.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643</Words>
  <Application>Microsoft Office PowerPoint</Application>
  <PresentationFormat>Экран (4:3)</PresentationFormat>
  <Paragraphs>91</Paragraphs>
  <Slides>66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LEGO Mindstorms EV3</vt:lpstr>
      <vt:lpstr>Общие сведения</vt:lpstr>
      <vt:lpstr>Электронные компоненты EV3</vt:lpstr>
      <vt:lpstr>Микроконтроллер EV3 – интерфейсы</vt:lpstr>
      <vt:lpstr>Микроконтроллер EV3 – параметры</vt:lpstr>
      <vt:lpstr>Большой сервомотор</vt:lpstr>
      <vt:lpstr>Средний сервомотор</vt:lpstr>
      <vt:lpstr>Ультразвуковой датчик расстояния</vt:lpstr>
      <vt:lpstr>Датчик касания (кнопка)</vt:lpstr>
      <vt:lpstr>Гироскопический датчик</vt:lpstr>
      <vt:lpstr>Датчик цвета/света</vt:lpstr>
      <vt:lpstr>Инфракрасный датчик-поисковик</vt:lpstr>
      <vt:lpstr>Инфракрасный маяк – пульт ДУ</vt:lpstr>
      <vt:lpstr>Базовый набор EV3 541 деталь</vt:lpstr>
      <vt:lpstr>Состав базового набора EV3</vt:lpstr>
      <vt:lpstr>Ресурсный набор EV3 853 детали</vt:lpstr>
      <vt:lpstr>Состав ресурсного набора EV3</vt:lpstr>
      <vt:lpstr>Аккумуляторная батарея EV3</vt:lpstr>
      <vt:lpstr>Графическая среда программирования</vt:lpstr>
      <vt:lpstr>Примеры конструкций EV3</vt:lpstr>
      <vt:lpstr>Шагающий робот боец</vt:lpstr>
      <vt:lpstr>Пока без названия</vt:lpstr>
      <vt:lpstr>Переносчик кубиков</vt:lpstr>
      <vt:lpstr>Сортировщик кубиков</vt:lpstr>
      <vt:lpstr>Рука</vt:lpstr>
      <vt:lpstr>Змея</vt:lpstr>
      <vt:lpstr>Робот - исследователь</vt:lpstr>
      <vt:lpstr>Робот с гироскопом на двух колесах</vt:lpstr>
      <vt:lpstr>Грозное насекомое</vt:lpstr>
      <vt:lpstr>Слон</vt:lpstr>
      <vt:lpstr>Пока без названия</vt:lpstr>
      <vt:lpstr>Автопогрузчик (?)</vt:lpstr>
      <vt:lpstr>Пока без названия</vt:lpstr>
      <vt:lpstr>Гусеничный трактор</vt:lpstr>
      <vt:lpstr>Пока без названия</vt:lpstr>
      <vt:lpstr>Собака</vt:lpstr>
      <vt:lpstr>Коробка EV3, вид сзади</vt:lpstr>
      <vt:lpstr>Среда графического программирования EV3 Education software</vt:lpstr>
      <vt:lpstr>Учебные конструкции в базовом наборе EV3</vt:lpstr>
      <vt:lpstr>Базовые робоконструкции</vt:lpstr>
      <vt:lpstr>Вид окна среды с Gyro Boy</vt:lpstr>
      <vt:lpstr>Объемный чертеж Gyro Boy</vt:lpstr>
      <vt:lpstr>Фрагмент сборочной инструкции</vt:lpstr>
      <vt:lpstr>Фрагмент ветви балансировки</vt:lpstr>
      <vt:lpstr>Продолжение ветви балансировки</vt:lpstr>
      <vt:lpstr>Фрагмент ветви движения</vt:lpstr>
      <vt:lpstr>Общий вид программы Gyro Boy</vt:lpstr>
      <vt:lpstr>Чертеж сортировщика по цвету</vt:lpstr>
      <vt:lpstr>Фрагмент программы сортировщика</vt:lpstr>
      <vt:lpstr>Собачка Пуппи - видео</vt:lpstr>
      <vt:lpstr>Пуппи – фрагамент сборочной инструкции</vt:lpstr>
      <vt:lpstr>Интерактивная анимация</vt:lpstr>
      <vt:lpstr>Сборка тестовой программы</vt:lpstr>
      <vt:lpstr>Робот Рука H25</vt:lpstr>
      <vt:lpstr>Возможности редактора контента</vt:lpstr>
      <vt:lpstr>Группа блоков «Действие» (Action)</vt:lpstr>
      <vt:lpstr>Группа блоков «Поток» (Flow)</vt:lpstr>
      <vt:lpstr>Группа блоков «Датчики» (Sensors)</vt:lpstr>
      <vt:lpstr>Группа блок «Математика» (Math)</vt:lpstr>
      <vt:lpstr>Работа с данными (Data)</vt:lpstr>
      <vt:lpstr>Контроллер загрузки/запуска</vt:lpstr>
      <vt:lpstr>Моя первая программа на вычисления</vt:lpstr>
      <vt:lpstr>Общий вид программы на вычисления</vt:lpstr>
      <vt:lpstr>Патенты на софт EV3</vt:lpstr>
      <vt:lpstr>Ссылки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Mindstorms Education EV3</dc:title>
  <dc:creator>Пользователь Windows</dc:creator>
  <cp:lastModifiedBy>admin</cp:lastModifiedBy>
  <cp:revision>70</cp:revision>
  <dcterms:created xsi:type="dcterms:W3CDTF">2013-03-20T01:33:27Z</dcterms:created>
  <dcterms:modified xsi:type="dcterms:W3CDTF">2014-10-26T07:34:48Z</dcterms:modified>
</cp:coreProperties>
</file>